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Default Extension="wav" ContentType="audio/wav"/>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Masters/slideMaster5.xml" ContentType="application/vnd.openxmlformats-officedocument.presentationml.slideMaster+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6">
  <p:sldMasterIdLst>
    <p:sldMasterId id="2147483840" r:id="rId1"/>
    <p:sldMasterId id="2147483888" r:id="rId2"/>
    <p:sldMasterId id="2147483912" r:id="rId3"/>
    <p:sldMasterId id="2147483924" r:id="rId4"/>
    <p:sldMasterId id="2147483936" r:id="rId5"/>
  </p:sldMasterIdLst>
  <p:notesMasterIdLst>
    <p:notesMasterId r:id="rId56"/>
  </p:notesMasterIdLst>
  <p:sldIdLst>
    <p:sldId id="290" r:id="rId6"/>
    <p:sldId id="305" r:id="rId7"/>
    <p:sldId id="256" r:id="rId8"/>
    <p:sldId id="267" r:id="rId9"/>
    <p:sldId id="261" r:id="rId10"/>
    <p:sldId id="307" r:id="rId11"/>
    <p:sldId id="259" r:id="rId12"/>
    <p:sldId id="260" r:id="rId13"/>
    <p:sldId id="304" r:id="rId14"/>
    <p:sldId id="262" r:id="rId15"/>
    <p:sldId id="270" r:id="rId16"/>
    <p:sldId id="265" r:id="rId17"/>
    <p:sldId id="264" r:id="rId18"/>
    <p:sldId id="266" r:id="rId19"/>
    <p:sldId id="268" r:id="rId20"/>
    <p:sldId id="269" r:id="rId21"/>
    <p:sldId id="274" r:id="rId22"/>
    <p:sldId id="275" r:id="rId23"/>
    <p:sldId id="271" r:id="rId24"/>
    <p:sldId id="272" r:id="rId25"/>
    <p:sldId id="273" r:id="rId26"/>
    <p:sldId id="276" r:id="rId27"/>
    <p:sldId id="277" r:id="rId28"/>
    <p:sldId id="297" r:id="rId29"/>
    <p:sldId id="301" r:id="rId30"/>
    <p:sldId id="302" r:id="rId31"/>
    <p:sldId id="281" r:id="rId32"/>
    <p:sldId id="279" r:id="rId33"/>
    <p:sldId id="280" r:id="rId34"/>
    <p:sldId id="308" r:id="rId35"/>
    <p:sldId id="303" r:id="rId36"/>
    <p:sldId id="298" r:id="rId37"/>
    <p:sldId id="299" r:id="rId38"/>
    <p:sldId id="300" r:id="rId39"/>
    <p:sldId id="282" r:id="rId40"/>
    <p:sldId id="284" r:id="rId41"/>
    <p:sldId id="285" r:id="rId42"/>
    <p:sldId id="286" r:id="rId43"/>
    <p:sldId id="287" r:id="rId44"/>
    <p:sldId id="288" r:id="rId45"/>
    <p:sldId id="289" r:id="rId46"/>
    <p:sldId id="291" r:id="rId47"/>
    <p:sldId id="292" r:id="rId48"/>
    <p:sldId id="293" r:id="rId49"/>
    <p:sldId id="294" r:id="rId50"/>
    <p:sldId id="295" r:id="rId51"/>
    <p:sldId id="296" r:id="rId52"/>
    <p:sldId id="306" r:id="rId53"/>
    <p:sldId id="309" r:id="rId54"/>
    <p:sldId id="310"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CA24"/>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60" autoAdjust="0"/>
    <p:restoredTop sz="94660"/>
  </p:normalViewPr>
  <p:slideViewPr>
    <p:cSldViewPr>
      <p:cViewPr varScale="1">
        <p:scale>
          <a:sx n="68" d="100"/>
          <a:sy n="68" d="100"/>
        </p:scale>
        <p:origin x="-714"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3BFE46-EFD9-4D3A-9286-CB5087BFF725}" type="datetimeFigureOut">
              <a:rPr lang="en-IN" smtClean="0"/>
              <a:pPr/>
              <a:t>09-10-2013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D95419-AEAE-4C20-B827-62F81D20C82D}"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9D95419-AEAE-4C20-B827-62F81D20C82D}" type="slidenum">
              <a:rPr lang="en-IN" smtClean="0"/>
              <a:pPr/>
              <a:t>3</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fld id="{73E947A2-5728-442A-AB69-E8DFEF0C002D}" type="datetimeFigureOut">
              <a:rPr lang="en-IN" smtClean="0"/>
              <a:pPr/>
              <a:t>09-10-2013</a:t>
            </a:fld>
            <a:endParaRPr lang="en-IN"/>
          </a:p>
        </p:txBody>
      </p:sp>
      <p:sp>
        <p:nvSpPr>
          <p:cNvPr id="17" name="Footer Placeholder 16"/>
          <p:cNvSpPr>
            <a:spLocks noGrp="1"/>
          </p:cNvSpPr>
          <p:nvPr>
            <p:ph type="ftr" sz="quarter" idx="11"/>
          </p:nvPr>
        </p:nvSpPr>
        <p:spPr/>
        <p:txBody>
          <a:bodyPr/>
          <a:lstStyle>
            <a:extLst/>
          </a:lstStyle>
          <a:p>
            <a:endParaRPr lang="en-IN"/>
          </a:p>
        </p:txBody>
      </p:sp>
      <p:sp>
        <p:nvSpPr>
          <p:cNvPr id="29" name="Slide Number Placeholder 28"/>
          <p:cNvSpPr>
            <a:spLocks noGrp="1"/>
          </p:cNvSpPr>
          <p:nvPr>
            <p:ph type="sldNum" sz="quarter" idx="12"/>
          </p:nvPr>
        </p:nvSpPr>
        <p:spPr/>
        <p:txBody>
          <a:bodyPr/>
          <a:lstStyle>
            <a:extLst/>
          </a:lstStyle>
          <a:p>
            <a:fld id="{0C9D17DE-673B-4FAF-8B59-66E938AE1C3F}" type="slidenum">
              <a:rPr lang="en-IN" smtClean="0"/>
              <a:pPr/>
              <a:t>‹#›</a:t>
            </a:fld>
            <a:endParaRPr lang="en-IN"/>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3E947A2-5728-442A-AB69-E8DFEF0C002D}" type="datetimeFigureOut">
              <a:rPr lang="en-IN" smtClean="0"/>
              <a:pPr/>
              <a:t>09-10-2013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0C9D17DE-673B-4FAF-8B59-66E938AE1C3F}"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58674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3E947A2-5728-442A-AB69-E8DFEF0C002D}" type="datetimeFigureOut">
              <a:rPr lang="en-IN" smtClean="0"/>
              <a:pPr/>
              <a:t>09-10-2013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0C9D17DE-673B-4FAF-8B59-66E938AE1C3F}"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9D17DE-673B-4FAF-8B59-66E938AE1C3F}" type="slidenum">
              <a:rPr lang="en-IN" smtClean="0"/>
              <a:pPr/>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9D17DE-673B-4FAF-8B59-66E938AE1C3F}" type="slidenum">
              <a:rPr lang="en-IN" smtClean="0"/>
              <a:pPr/>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9D17DE-673B-4FAF-8B59-66E938AE1C3F}" type="slidenum">
              <a:rPr lang="en-IN" smtClean="0"/>
              <a:pPr/>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9D17DE-673B-4FAF-8B59-66E938AE1C3F}" type="slidenum">
              <a:rPr lang="en-IN" smtClean="0"/>
              <a:pPr/>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C9D17DE-673B-4FAF-8B59-66E938AE1C3F}" type="slidenum">
              <a:rPr lang="en-IN" smtClean="0"/>
              <a:pPr/>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C9D17DE-673B-4FAF-8B59-66E938AE1C3F}" type="slidenum">
              <a:rPr lang="en-IN" smtClean="0"/>
              <a:pPr/>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C9D17DE-673B-4FAF-8B59-66E938AE1C3F}" type="slidenum">
              <a:rPr lang="en-IN" smtClean="0"/>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9D17DE-673B-4FAF-8B59-66E938AE1C3F}"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3E947A2-5728-442A-AB69-E8DFEF0C002D}" type="datetimeFigureOut">
              <a:rPr lang="en-IN" smtClean="0"/>
              <a:pPr/>
              <a:t>09-10-2013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0C9D17DE-673B-4FAF-8B59-66E938AE1C3F}" type="slidenum">
              <a:rPr lang="en-IN" smtClean="0"/>
              <a:pPr/>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9D17DE-673B-4FAF-8B59-66E938AE1C3F}" type="slidenum">
              <a:rPr lang="en-IN" smtClean="0"/>
              <a:pPr/>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9D17DE-673B-4FAF-8B59-66E938AE1C3F}" type="slidenum">
              <a:rPr lang="en-IN" smtClean="0"/>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9D17DE-673B-4FAF-8B59-66E938AE1C3F}" type="slidenum">
              <a:rPr lang="en-IN" smtClean="0"/>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540544" y="776288"/>
            <a:ext cx="8062912" cy="1470025"/>
          </a:xfrm>
        </p:spPr>
        <p:txBody>
          <a:bodyPr anchor="b">
            <a:normAutofit/>
          </a:bodyPr>
          <a:lstStyle>
            <a:lvl1pPr algn="r">
              <a:defRPr sz="4400"/>
            </a:lvl1pPr>
          </a:lstStyle>
          <a:p>
            <a:r>
              <a:rPr kumimoji="0" lang="en-US" smtClean="0"/>
              <a:t>Click to edit Master title style</a:t>
            </a:r>
            <a:endParaRPr kumimoji="0" lang="en-US"/>
          </a:p>
        </p:txBody>
      </p:sp>
      <p:sp>
        <p:nvSpPr>
          <p:cNvPr id="9" name="Subtitle 8"/>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371600" y="6012656"/>
            <a:ext cx="5791200" cy="365125"/>
          </a:xfrm>
        </p:spPr>
        <p:txBody>
          <a:bodyPr tIns="0" bIns="0" anchor="t"/>
          <a:lstStyle>
            <a:lvl1pPr algn="r">
              <a:defRPr sz="1000"/>
            </a:lvl1pPr>
          </a:lstStyle>
          <a:p>
            <a:fld id="{73E947A2-5728-442A-AB69-E8DFEF0C002D}" type="datetimeFigureOut">
              <a:rPr lang="en-IN" smtClean="0"/>
              <a:pPr/>
              <a:t>09-10-2013</a:t>
            </a:fld>
            <a:endParaRPr lang="en-IN"/>
          </a:p>
        </p:txBody>
      </p:sp>
      <p:sp>
        <p:nvSpPr>
          <p:cNvPr id="17" name="Footer Placeholder 16"/>
          <p:cNvSpPr>
            <a:spLocks noGrp="1"/>
          </p:cNvSpPr>
          <p:nvPr>
            <p:ph type="ftr" sz="quarter" idx="11"/>
          </p:nvPr>
        </p:nvSpPr>
        <p:spPr>
          <a:xfrm>
            <a:off x="1371600" y="5650704"/>
            <a:ext cx="5791200" cy="365125"/>
          </a:xfrm>
        </p:spPr>
        <p:txBody>
          <a:bodyPr tIns="0" bIns="0" anchor="b"/>
          <a:lstStyle>
            <a:lvl1pPr algn="r">
              <a:defRPr sz="1100"/>
            </a:lvl1pPr>
          </a:lstStyle>
          <a:p>
            <a:endParaRPr lang="en-IN"/>
          </a:p>
        </p:txBody>
      </p:sp>
      <p:sp>
        <p:nvSpPr>
          <p:cNvPr id="29" name="Slide Number Placeholder 28"/>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0C9D17DE-673B-4FAF-8B59-66E938AE1C3F}" type="slidenum">
              <a:rPr lang="en-IN" smtClean="0"/>
              <a:pPr/>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1399032"/>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457200" y="1882808"/>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791456" y="6480048"/>
            <a:ext cx="2133600" cy="301752"/>
          </a:xfrm>
        </p:spPr>
        <p:txBody>
          <a:bodyPr/>
          <a:lstStyle/>
          <a:p>
            <a:fld id="{73E947A2-5728-442A-AB69-E8DFEF0C002D}" type="datetimeFigureOut">
              <a:rPr lang="en-IN" smtClean="0"/>
              <a:pPr/>
              <a:t>09-10-2013</a:t>
            </a:fld>
            <a:endParaRPr lang="en-IN"/>
          </a:p>
        </p:txBody>
      </p:sp>
      <p:sp>
        <p:nvSpPr>
          <p:cNvPr id="5" name="Footer Placeholder 4"/>
          <p:cNvSpPr>
            <a:spLocks noGrp="1"/>
          </p:cNvSpPr>
          <p:nvPr>
            <p:ph type="ftr" sz="quarter" idx="11"/>
          </p:nvPr>
        </p:nvSpPr>
        <p:spPr>
          <a:xfrm>
            <a:off x="457200" y="6480969"/>
            <a:ext cx="4260056" cy="300831"/>
          </a:xfrm>
        </p:spPr>
        <p:txBody>
          <a:bodyPr/>
          <a:lstStyle/>
          <a:p>
            <a:endParaRPr lang="en-IN"/>
          </a:p>
        </p:txBody>
      </p:sp>
      <p:sp>
        <p:nvSpPr>
          <p:cNvPr id="6" name="Slide Number Placeholder 5"/>
          <p:cNvSpPr>
            <a:spLocks noGrp="1"/>
          </p:cNvSpPr>
          <p:nvPr>
            <p:ph type="sldNum" sz="quarter" idx="12"/>
          </p:nvPr>
        </p:nvSpPr>
        <p:spPr/>
        <p:txBody>
          <a:bodyPr/>
          <a:lstStyle/>
          <a:p>
            <a:fld id="{0C9D17DE-673B-4FAF-8B59-66E938AE1C3F}" type="slidenum">
              <a:rPr lang="en-IN" smtClean="0"/>
              <a:pPr/>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Isosceles Triangle 7"/>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Date Placeholder 3"/>
          <p:cNvSpPr>
            <a:spLocks noGrp="1"/>
          </p:cNvSpPr>
          <p:nvPr>
            <p:ph type="dt" sz="half" idx="10"/>
          </p:nvPr>
        </p:nvSpPr>
        <p:spPr>
          <a:xfrm>
            <a:off x="6955632" y="6477000"/>
            <a:ext cx="2133600" cy="304800"/>
          </a:xfrm>
        </p:spPr>
        <p:txBody>
          <a:bodyPr/>
          <a:lstStyle/>
          <a:p>
            <a:fld id="{73E947A2-5728-442A-AB69-E8DFEF0C002D}" type="datetimeFigureOut">
              <a:rPr lang="en-IN" smtClean="0"/>
              <a:pPr/>
              <a:t>09-10-2013</a:t>
            </a:fld>
            <a:endParaRPr lang="en-IN"/>
          </a:p>
        </p:txBody>
      </p:sp>
      <p:sp>
        <p:nvSpPr>
          <p:cNvPr id="5" name="Footer Placeholder 4"/>
          <p:cNvSpPr>
            <a:spLocks noGrp="1"/>
          </p:cNvSpPr>
          <p:nvPr>
            <p:ph type="ftr" sz="quarter" idx="11"/>
          </p:nvPr>
        </p:nvSpPr>
        <p:spPr>
          <a:xfrm>
            <a:off x="2619376" y="6480969"/>
            <a:ext cx="4260056" cy="300831"/>
          </a:xfrm>
        </p:spPr>
        <p:txBody>
          <a:bodyPr/>
          <a:lstStyle/>
          <a:p>
            <a:endParaRPr lang="en-IN"/>
          </a:p>
        </p:txBody>
      </p:sp>
      <p:sp>
        <p:nvSpPr>
          <p:cNvPr id="6" name="Slide Number Placeholder 5"/>
          <p:cNvSpPr>
            <a:spLocks noGrp="1"/>
          </p:cNvSpPr>
          <p:nvPr>
            <p:ph type="sldNum" sz="quarter" idx="12"/>
          </p:nvPr>
        </p:nvSpPr>
        <p:spPr>
          <a:xfrm>
            <a:off x="8451056" y="809624"/>
            <a:ext cx="502920" cy="300831"/>
          </a:xfrm>
        </p:spPr>
        <p:txBody>
          <a:bodyPr/>
          <a:lstStyle/>
          <a:p>
            <a:fld id="{0C9D17DE-673B-4FAF-8B59-66E938AE1C3F}" type="slidenum">
              <a:rPr lang="en-IN" smtClean="0"/>
              <a:pPr/>
              <a:t>‹#›</a:t>
            </a:fld>
            <a:endParaRPr lang="en-IN"/>
          </a:p>
        </p:txBody>
      </p:sp>
      <p:cxnSp>
        <p:nvCxnSpPr>
          <p:cNvPr id="11" name="Straight Connector 10"/>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1633536"/>
            <a:ext cx="38862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Tree>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4791456" y="6480969"/>
            <a:ext cx="2133600" cy="301752"/>
          </a:xfrm>
        </p:spPr>
        <p:txBody>
          <a:bodyPr/>
          <a:lstStyle/>
          <a:p>
            <a:fld id="{73E947A2-5728-442A-AB69-E8DFEF0C002D}" type="datetimeFigureOut">
              <a:rPr lang="en-IN" smtClean="0"/>
              <a:pPr/>
              <a:t>09-10-2013</a:t>
            </a:fld>
            <a:endParaRPr lang="en-IN"/>
          </a:p>
        </p:txBody>
      </p:sp>
      <p:sp>
        <p:nvSpPr>
          <p:cNvPr id="6" name="Footer Placeholder 5"/>
          <p:cNvSpPr>
            <a:spLocks noGrp="1"/>
          </p:cNvSpPr>
          <p:nvPr>
            <p:ph type="ftr" sz="quarter" idx="11"/>
          </p:nvPr>
        </p:nvSpPr>
        <p:spPr>
          <a:xfrm>
            <a:off x="457200" y="6480969"/>
            <a:ext cx="4260056" cy="301752"/>
          </a:xfrm>
        </p:spPr>
        <p:txBody>
          <a:bodyPr/>
          <a:lstStyle/>
          <a:p>
            <a:endParaRPr lang="en-IN"/>
          </a:p>
        </p:txBody>
      </p:sp>
      <p:sp>
        <p:nvSpPr>
          <p:cNvPr id="7" name="Slide Number Placeholder 6"/>
          <p:cNvSpPr>
            <a:spLocks noGrp="1"/>
          </p:cNvSpPr>
          <p:nvPr>
            <p:ph type="sldNum" sz="quarter" idx="12"/>
          </p:nvPr>
        </p:nvSpPr>
        <p:spPr>
          <a:xfrm>
            <a:off x="7589520" y="6480969"/>
            <a:ext cx="502920" cy="301752"/>
          </a:xfrm>
        </p:spPr>
        <p:txBody>
          <a:bodyPr/>
          <a:lstStyle/>
          <a:p>
            <a:fld id="{0C9D17DE-673B-4FAF-8B59-66E938AE1C3F}" type="slidenum">
              <a:rPr lang="en-IN" smtClean="0"/>
              <a:pPr/>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4791456" y="6480969"/>
            <a:ext cx="2130552" cy="301752"/>
          </a:xfrm>
        </p:spPr>
        <p:txBody>
          <a:bodyPr/>
          <a:lstStyle/>
          <a:p>
            <a:fld id="{73E947A2-5728-442A-AB69-E8DFEF0C002D}" type="datetimeFigureOut">
              <a:rPr lang="en-IN" smtClean="0"/>
              <a:pPr/>
              <a:t>09-10-2013</a:t>
            </a:fld>
            <a:endParaRPr lang="en-IN"/>
          </a:p>
        </p:txBody>
      </p:sp>
      <p:sp>
        <p:nvSpPr>
          <p:cNvPr id="8" name="Footer Placeholder 7"/>
          <p:cNvSpPr>
            <a:spLocks noGrp="1"/>
          </p:cNvSpPr>
          <p:nvPr>
            <p:ph type="ftr" sz="quarter" idx="11"/>
          </p:nvPr>
        </p:nvSpPr>
        <p:spPr>
          <a:xfrm>
            <a:off x="457200" y="6480969"/>
            <a:ext cx="4261104" cy="301752"/>
          </a:xfrm>
        </p:spPr>
        <p:txBody>
          <a:bodyPr/>
          <a:lstStyle/>
          <a:p>
            <a:endParaRPr lang="en-IN"/>
          </a:p>
        </p:txBody>
      </p:sp>
      <p:sp>
        <p:nvSpPr>
          <p:cNvPr id="9" name="Slide Number Placeholder 8"/>
          <p:cNvSpPr>
            <a:spLocks noGrp="1"/>
          </p:cNvSpPr>
          <p:nvPr>
            <p:ph type="sldNum" sz="quarter" idx="12"/>
          </p:nvPr>
        </p:nvSpPr>
        <p:spPr>
          <a:xfrm>
            <a:off x="7589520" y="6483096"/>
            <a:ext cx="502920" cy="301752"/>
          </a:xfrm>
        </p:spPr>
        <p:txBody>
          <a:bodyPr/>
          <a:lstStyle>
            <a:lvl1pPr algn="ctr">
              <a:defRPr/>
            </a:lvl1pPr>
          </a:lstStyle>
          <a:p>
            <a:fld id="{0C9D17DE-673B-4FAF-8B59-66E938AE1C3F}"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C9D17DE-673B-4FAF-8B59-66E938AE1C3F}" type="slidenum">
              <a:rPr lang="en-IN" smtClean="0"/>
              <a:pPr/>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91456" y="6480969"/>
            <a:ext cx="2133600" cy="301752"/>
          </a:xfrm>
        </p:spPr>
        <p:txBody>
          <a:bodyPr/>
          <a:lstStyle/>
          <a:p>
            <a:fld id="{73E947A2-5728-442A-AB69-E8DFEF0C002D}" type="datetimeFigureOut">
              <a:rPr lang="en-IN" smtClean="0"/>
              <a:pPr/>
              <a:t>09-10-2013</a:t>
            </a:fld>
            <a:endParaRPr lang="en-IN"/>
          </a:p>
        </p:txBody>
      </p:sp>
      <p:sp>
        <p:nvSpPr>
          <p:cNvPr id="3" name="Footer Placeholder 2"/>
          <p:cNvSpPr>
            <a:spLocks noGrp="1"/>
          </p:cNvSpPr>
          <p:nvPr>
            <p:ph type="ftr" sz="quarter" idx="11"/>
          </p:nvPr>
        </p:nvSpPr>
        <p:spPr>
          <a:xfrm>
            <a:off x="457200" y="6481890"/>
            <a:ext cx="4260056" cy="300831"/>
          </a:xfrm>
        </p:spPr>
        <p:txBody>
          <a:bodyPr/>
          <a:lstStyle/>
          <a:p>
            <a:endParaRPr lang="en-IN"/>
          </a:p>
        </p:txBody>
      </p:sp>
      <p:sp>
        <p:nvSpPr>
          <p:cNvPr id="4" name="Slide Number Placeholder 3"/>
          <p:cNvSpPr>
            <a:spLocks noGrp="1"/>
          </p:cNvSpPr>
          <p:nvPr>
            <p:ph type="sldNum" sz="quarter" idx="12"/>
          </p:nvPr>
        </p:nvSpPr>
        <p:spPr>
          <a:xfrm>
            <a:off x="7589520" y="6480969"/>
            <a:ext cx="502920" cy="301752"/>
          </a:xfrm>
        </p:spPr>
        <p:txBody>
          <a:bodyPr/>
          <a:lstStyle/>
          <a:p>
            <a:fld id="{0C9D17DE-673B-4FAF-8B59-66E938AE1C3F}"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73E947A2-5728-442A-AB69-E8DFEF0C002D}" type="datetimeFigureOut">
              <a:rPr lang="en-IN" smtClean="0"/>
              <a:pPr/>
              <a:t>09-10-2013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0C9D17DE-673B-4FAF-8B59-66E938AE1C3F}" type="slidenum">
              <a:rPr lang="en-IN" smtClean="0"/>
              <a:pPr/>
              <a:t>‹#›</a:t>
            </a:fld>
            <a:endParaRPr lang="en-IN"/>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smtClean="0"/>
              <a:t>Click to edit Master title style</a:t>
            </a:r>
            <a:endParaRPr kumimoji="0" lang="en-US"/>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278976" y="6556248"/>
            <a:ext cx="2133600" cy="301752"/>
          </a:xfrm>
        </p:spPr>
        <p:txBody>
          <a:bodyPr/>
          <a:lstStyle>
            <a:lvl1pPr>
              <a:defRPr sz="900"/>
            </a:lvl1pPr>
          </a:lstStyle>
          <a:p>
            <a:fld id="{73E947A2-5728-442A-AB69-E8DFEF0C002D}" type="datetimeFigureOut">
              <a:rPr lang="en-IN" smtClean="0"/>
              <a:pPr/>
              <a:t>09-10-2013</a:t>
            </a:fld>
            <a:endParaRPr lang="en-IN"/>
          </a:p>
        </p:txBody>
      </p:sp>
      <p:sp>
        <p:nvSpPr>
          <p:cNvPr id="6" name="Footer Placeholder 5"/>
          <p:cNvSpPr>
            <a:spLocks noGrp="1"/>
          </p:cNvSpPr>
          <p:nvPr>
            <p:ph type="ftr" sz="quarter" idx="11"/>
          </p:nvPr>
        </p:nvSpPr>
        <p:spPr>
          <a:xfrm>
            <a:off x="1135856" y="6556248"/>
            <a:ext cx="5143120" cy="301752"/>
          </a:xfrm>
        </p:spPr>
        <p:txBody>
          <a:bodyPr/>
          <a:lstStyle>
            <a:lvl1pPr>
              <a:defRPr sz="900"/>
            </a:lvl1pPr>
          </a:lstStyle>
          <a:p>
            <a:endParaRPr lang="en-IN"/>
          </a:p>
        </p:txBody>
      </p:sp>
      <p:sp>
        <p:nvSpPr>
          <p:cNvPr id="7" name="Slide Number Placeholder 6"/>
          <p:cNvSpPr>
            <a:spLocks noGrp="1"/>
          </p:cNvSpPr>
          <p:nvPr>
            <p:ph type="sldNum" sz="quarter" idx="12"/>
          </p:nvPr>
        </p:nvSpPr>
        <p:spPr>
          <a:xfrm>
            <a:off x="8410576" y="6556248"/>
            <a:ext cx="502920" cy="301752"/>
          </a:xfrm>
        </p:spPr>
        <p:txBody>
          <a:bodyPr/>
          <a:lstStyle>
            <a:lvl1pPr>
              <a:defRPr sz="900"/>
            </a:lvl1pPr>
          </a:lstStyle>
          <a:p>
            <a:fld id="{0C9D17DE-673B-4FAF-8B59-66E938AE1C3F}"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108192" y="6556248"/>
            <a:ext cx="2103120" cy="301752"/>
          </a:xfrm>
        </p:spPr>
        <p:txBody>
          <a:bodyPr/>
          <a:lstStyle>
            <a:lvl1pPr>
              <a:defRPr sz="900"/>
            </a:lvl1pPr>
          </a:lstStyle>
          <a:p>
            <a:fld id="{73E947A2-5728-442A-AB69-E8DFEF0C002D}" type="datetimeFigureOut">
              <a:rPr lang="en-IN" smtClean="0"/>
              <a:pPr/>
              <a:t>09-10-2013</a:t>
            </a:fld>
            <a:endParaRPr lang="en-IN"/>
          </a:p>
        </p:txBody>
      </p:sp>
      <p:sp>
        <p:nvSpPr>
          <p:cNvPr id="6" name="Footer Placeholder 5"/>
          <p:cNvSpPr>
            <a:spLocks noGrp="1"/>
          </p:cNvSpPr>
          <p:nvPr>
            <p:ph type="ftr" sz="quarter" idx="11"/>
          </p:nvPr>
        </p:nvSpPr>
        <p:spPr>
          <a:xfrm>
            <a:off x="1170432" y="6557169"/>
            <a:ext cx="4948072" cy="301752"/>
          </a:xfrm>
        </p:spPr>
        <p:txBody>
          <a:bodyPr/>
          <a:lstStyle>
            <a:lvl1pPr>
              <a:defRPr sz="900"/>
            </a:lvl1pPr>
          </a:lstStyle>
          <a:p>
            <a:endParaRPr lang="en-IN"/>
          </a:p>
        </p:txBody>
      </p:sp>
      <p:sp>
        <p:nvSpPr>
          <p:cNvPr id="7" name="Slide Number Placeholder 6"/>
          <p:cNvSpPr>
            <a:spLocks noGrp="1"/>
          </p:cNvSpPr>
          <p:nvPr>
            <p:ph type="sldNum" sz="quarter" idx="12"/>
          </p:nvPr>
        </p:nvSpPr>
        <p:spPr>
          <a:xfrm>
            <a:off x="8217192" y="6556248"/>
            <a:ext cx="365760" cy="301752"/>
          </a:xfrm>
        </p:spPr>
        <p:txBody>
          <a:bodyPr/>
          <a:lstStyle>
            <a:lvl1pPr algn="ctr">
              <a:defRPr sz="900"/>
            </a:lvl1pPr>
          </a:lstStyle>
          <a:p>
            <a:fld id="{0C9D17DE-673B-4FAF-8B59-66E938AE1C3F}"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9D17DE-673B-4FAF-8B59-66E938AE1C3F}" type="slidenum">
              <a:rPr lang="en-IN" smtClean="0"/>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81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81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9D17DE-673B-4FAF-8B59-66E938AE1C3F}" type="slidenum">
              <a:rPr lang="en-IN" smtClean="0"/>
              <a:pPr/>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73E947A2-5728-442A-AB69-E8DFEF0C002D}" type="datetimeFigureOut">
              <a:rPr lang="en-IN" smtClean="0"/>
              <a:pPr/>
              <a:t>09-10-2013</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11" name="Slide Number Placeholder 10"/>
          <p:cNvSpPr>
            <a:spLocks noGrp="1"/>
          </p:cNvSpPr>
          <p:nvPr>
            <p:ph type="sldNum" sz="quarter" idx="12"/>
          </p:nvPr>
        </p:nvSpPr>
        <p:spPr/>
        <p:txBody>
          <a:bodyPr/>
          <a:lstStyle>
            <a:extLst/>
          </a:lstStyle>
          <a:p>
            <a:fld id="{0C9D17DE-673B-4FAF-8B59-66E938AE1C3F}" type="slidenum">
              <a:rPr lang="en-IN" smtClean="0"/>
              <a:pPr/>
              <a:t>‹#›</a:t>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502920" y="530352"/>
            <a:ext cx="8183880"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3E947A2-5728-442A-AB69-E8DFEF0C002D}" type="datetimeFigureOut">
              <a:rPr lang="en-IN" smtClean="0"/>
              <a:pPr/>
              <a:t>09-10-2013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0C9D17DE-673B-4FAF-8B59-66E938AE1C3F}" type="slidenum">
              <a:rPr lang="en-IN" smtClean="0"/>
              <a:pPr/>
              <a:t>‹#›</a:t>
            </a:fld>
            <a:endParaRPr lang="en-I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73E947A2-5728-442A-AB69-E8DFEF0C002D}" type="datetimeFigureOut">
              <a:rPr lang="en-IN" smtClean="0"/>
              <a:pPr/>
              <a:t>09-10-2013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0C9D17DE-673B-4FAF-8B59-66E938AE1C3F}" type="slidenum">
              <a:rPr lang="en-IN" smtClean="0"/>
              <a:pPr/>
              <a:t>‹#›</a:t>
            </a:fld>
            <a:endParaRPr lang="en-I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3E947A2-5728-442A-AB69-E8DFEF0C002D}" type="datetimeFigureOut">
              <a:rPr lang="en-IN" smtClean="0"/>
              <a:pPr/>
              <a:t>09-10-2013</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0C9D17DE-673B-4FAF-8B59-66E938AE1C3F}" type="slidenum">
              <a:rPr lang="en-IN" smtClean="0"/>
              <a:pPr/>
              <a:t>‹#›</a:t>
            </a:fld>
            <a:endParaRPr lang="en-I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73E947A2-5728-442A-AB69-E8DFEF0C002D}" type="datetimeFigureOut">
              <a:rPr lang="en-IN" smtClean="0"/>
              <a:pPr/>
              <a:t>09-10-2013</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0C9D17DE-673B-4FAF-8B59-66E938AE1C3F}" type="slidenum">
              <a:rPr lang="en-IN" smtClean="0"/>
              <a:pPr/>
              <a:t>‹#›</a:t>
            </a:fld>
            <a:endParaRPr lang="en-I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73E947A2-5728-442A-AB69-E8DFEF0C002D}" type="datetimeFigureOut">
              <a:rPr lang="en-IN" smtClean="0"/>
              <a:pPr/>
              <a:t>09-10-2013</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0C9D17DE-673B-4FAF-8B59-66E938AE1C3F}"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3E947A2-5728-442A-AB69-E8DFEF0C002D}" type="datetimeFigureOut">
              <a:rPr lang="en-IN" smtClean="0"/>
              <a:pPr/>
              <a:t>09-10-2013</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0C9D17DE-673B-4FAF-8B59-66E938AE1C3F}" type="slidenum">
              <a:rPr lang="en-IN" smtClean="0"/>
              <a:pPr/>
              <a:t>‹#›</a:t>
            </a:fld>
            <a:endParaRPr lang="en-I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73E947A2-5728-442A-AB69-E8DFEF0C002D}" type="datetimeFigureOut">
              <a:rPr lang="en-IN" smtClean="0"/>
              <a:pPr/>
              <a:t>09-10-2013</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0C9D17DE-673B-4FAF-8B59-66E938AE1C3F}" type="slidenum">
              <a:rPr lang="en-IN" smtClean="0"/>
              <a:pPr/>
              <a:t>‹#›</a:t>
            </a:fld>
            <a:endParaRPr lang="en-I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3E947A2-5728-442A-AB69-E8DFEF0C002D}" type="datetimeFigureOut">
              <a:rPr lang="en-IN" smtClean="0"/>
              <a:pPr/>
              <a:t>09-10-2013</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0C9D17DE-673B-4FAF-8B59-66E938AE1C3F}" type="slidenum">
              <a:rPr lang="en-IN" smtClean="0"/>
              <a:pPr/>
              <a:t>‹#›</a:t>
            </a:fld>
            <a:endParaRPr lang="en-I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3E947A2-5728-442A-AB69-E8DFEF0C002D}" type="datetimeFigureOut">
              <a:rPr lang="en-IN" smtClean="0"/>
              <a:pPr/>
              <a:t>09-10-2013</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0C9D17DE-673B-4FAF-8B59-66E938AE1C3F}" type="slidenum">
              <a:rPr lang="en-IN" smtClean="0"/>
              <a:pPr/>
              <a:t>‹#›</a:t>
            </a:fld>
            <a:endParaRPr lang="en-IN"/>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02920" y="530352"/>
            <a:ext cx="8183880"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3E947A2-5728-442A-AB69-E8DFEF0C002D}" type="datetimeFigureOut">
              <a:rPr lang="en-IN" smtClean="0"/>
              <a:pPr/>
              <a:t>09-10-2013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0C9D17DE-673B-4FAF-8B59-66E938AE1C3F}" type="slidenum">
              <a:rPr lang="en-IN" smtClean="0"/>
              <a:pPr/>
              <a:t>‹#›</a:t>
            </a:fld>
            <a:endParaRPr lang="en-I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33400" y="533402"/>
            <a:ext cx="594360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3E947A2-5728-442A-AB69-E8DFEF0C002D}" type="datetimeFigureOut">
              <a:rPr lang="en-IN" smtClean="0"/>
              <a:pPr/>
              <a:t>09-10-2013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0C9D17DE-673B-4FAF-8B59-66E938AE1C3F}" type="slidenum">
              <a:rPr lang="en-IN" smtClean="0"/>
              <a:pPr/>
              <a:t>‹#›</a:t>
            </a:fld>
            <a:endParaRPr lang="en-I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16" name="Slide Number Placeholder 15"/>
          <p:cNvSpPr>
            <a:spLocks noGrp="1"/>
          </p:cNvSpPr>
          <p:nvPr>
            <p:ph type="sldNum" sz="quarter" idx="11"/>
          </p:nvPr>
        </p:nvSpPr>
        <p:spPr/>
        <p:txBody>
          <a:bodyPr/>
          <a:lstStyle/>
          <a:p>
            <a:fld id="{0C9D17DE-673B-4FAF-8B59-66E938AE1C3F}" type="slidenum">
              <a:rPr lang="en-IN" smtClean="0"/>
              <a:pPr/>
              <a:t>‹#›</a:t>
            </a:fld>
            <a:endParaRPr lang="en-IN"/>
          </a:p>
        </p:txBody>
      </p:sp>
      <p:sp>
        <p:nvSpPr>
          <p:cNvPr id="17" name="Footer Placeholder 16"/>
          <p:cNvSpPr>
            <a:spLocks noGrp="1"/>
          </p:cNvSpPr>
          <p:nvPr>
            <p:ph type="ftr" sz="quarter" idx="12"/>
          </p:nvPr>
        </p:nvSpPr>
        <p:spPr/>
        <p:txBody>
          <a:bodyPr/>
          <a:lstStyle/>
          <a:p>
            <a:endParaRPr lang="en-I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73E947A2-5728-442A-AB69-E8DFEF0C002D}" type="datetimeFigureOut">
              <a:rPr lang="en-IN" smtClean="0"/>
              <a:pPr/>
              <a:t>09-10-2013</a:t>
            </a:fld>
            <a:endParaRPr lang="en-IN"/>
          </a:p>
        </p:txBody>
      </p:sp>
      <p:sp>
        <p:nvSpPr>
          <p:cNvPr id="15" name="Slide Number Placeholder 14"/>
          <p:cNvSpPr>
            <a:spLocks noGrp="1"/>
          </p:cNvSpPr>
          <p:nvPr>
            <p:ph type="sldNum" sz="quarter" idx="15"/>
          </p:nvPr>
        </p:nvSpPr>
        <p:spPr/>
        <p:txBody>
          <a:bodyPr/>
          <a:lstStyle>
            <a:lvl1pPr algn="ctr">
              <a:defRPr/>
            </a:lvl1pPr>
          </a:lstStyle>
          <a:p>
            <a:fld id="{0C9D17DE-673B-4FAF-8B59-66E938AE1C3F}" type="slidenum">
              <a:rPr lang="en-IN" smtClean="0"/>
              <a:pPr/>
              <a:t>‹#›</a:t>
            </a:fld>
            <a:endParaRPr lang="en-IN"/>
          </a:p>
        </p:txBody>
      </p:sp>
      <p:sp>
        <p:nvSpPr>
          <p:cNvPr id="16" name="Footer Placeholder 15"/>
          <p:cNvSpPr>
            <a:spLocks noGrp="1"/>
          </p:cNvSpPr>
          <p:nvPr>
            <p:ph type="ftr" sz="quarter" idx="16"/>
          </p:nvPr>
        </p:nvSpPr>
        <p:spPr/>
        <p:txBody>
          <a:bodyPr/>
          <a:lstStyle/>
          <a:p>
            <a:endParaRPr lang="en-IN"/>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9D17DE-673B-4FAF-8B59-66E938AE1C3F}" type="slidenum">
              <a:rPr lang="en-IN" smtClean="0"/>
              <a:pPr/>
              <a:t>‹#›</a:t>
            </a:fld>
            <a:endParaRPr lang="en-IN"/>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9D17DE-673B-4FAF-8B59-66E938AE1C3F}" type="slidenum">
              <a:rPr lang="en-IN" smtClean="0"/>
              <a:pPr/>
              <a:t>‹#›</a:t>
            </a:fld>
            <a:endParaRPr lang="en-IN"/>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0C9D17DE-673B-4FAF-8B59-66E938AE1C3F}" type="slidenum">
              <a:rPr lang="en-IN" smtClean="0"/>
              <a:pPr/>
              <a:t>‹#›</a:t>
            </a:fld>
            <a:endParaRPr lang="en-IN"/>
          </a:p>
        </p:txBody>
      </p:sp>
      <p:sp>
        <p:nvSpPr>
          <p:cNvPr id="8" name="Footer Placeholder 7"/>
          <p:cNvSpPr>
            <a:spLocks noGrp="1"/>
          </p:cNvSpPr>
          <p:nvPr>
            <p:ph type="ftr" sz="quarter" idx="11"/>
          </p:nvPr>
        </p:nvSpPr>
        <p:spPr/>
        <p:txBody>
          <a:bodyPr/>
          <a:lstStyle/>
          <a:p>
            <a:endParaRPr lang="en-IN"/>
          </a:p>
        </p:txBody>
      </p:sp>
      <p:sp>
        <p:nvSpPr>
          <p:cNvPr id="7" name="Date Placeholder 6"/>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73E947A2-5728-442A-AB69-E8DFEF0C002D}" type="datetimeFigureOut">
              <a:rPr lang="en-IN" smtClean="0"/>
              <a:pPr/>
              <a:t>09-10-2013</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0C9D17DE-673B-4FAF-8B59-66E938AE1C3F}" type="slidenum">
              <a:rPr lang="en-IN" smtClean="0"/>
              <a:pPr/>
              <a:t>‹#›</a:t>
            </a:fld>
            <a:endParaRPr lang="en-IN"/>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C9D17DE-673B-4FAF-8B59-66E938AE1C3F}" type="slidenum">
              <a:rPr lang="en-IN" smtClean="0"/>
              <a:pPr/>
              <a:t>‹#›</a:t>
            </a:fld>
            <a:endParaRPr lang="en-IN"/>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C9D17DE-673B-4FAF-8B59-66E938AE1C3F}" type="slidenum">
              <a:rPr lang="en-IN" smtClean="0"/>
              <a:pPr/>
              <a:t>‹#›</a:t>
            </a:fld>
            <a:endParaRPr lang="en-I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73E947A2-5728-442A-AB69-E8DFEF0C002D}" type="datetimeFigureOut">
              <a:rPr lang="en-IN" smtClean="0"/>
              <a:pPr/>
              <a:t>09-10-2013</a:t>
            </a:fld>
            <a:endParaRPr lang="en-IN"/>
          </a:p>
        </p:txBody>
      </p:sp>
      <p:sp>
        <p:nvSpPr>
          <p:cNvPr id="9" name="Slide Number Placeholder 8"/>
          <p:cNvSpPr>
            <a:spLocks noGrp="1"/>
          </p:cNvSpPr>
          <p:nvPr>
            <p:ph type="sldNum" sz="quarter" idx="15"/>
          </p:nvPr>
        </p:nvSpPr>
        <p:spPr/>
        <p:txBody>
          <a:bodyPr/>
          <a:lstStyle/>
          <a:p>
            <a:fld id="{0C9D17DE-673B-4FAF-8B59-66E938AE1C3F}" type="slidenum">
              <a:rPr lang="en-IN" smtClean="0"/>
              <a:pPr/>
              <a:t>‹#›</a:t>
            </a:fld>
            <a:endParaRPr lang="en-IN"/>
          </a:p>
        </p:txBody>
      </p:sp>
      <p:sp>
        <p:nvSpPr>
          <p:cNvPr id="10" name="Footer Placeholder 9"/>
          <p:cNvSpPr>
            <a:spLocks noGrp="1"/>
          </p:cNvSpPr>
          <p:nvPr>
            <p:ph type="ftr" sz="quarter" idx="16"/>
          </p:nvPr>
        </p:nvSpPr>
        <p:spPr/>
        <p:txBody>
          <a:bodyPr/>
          <a:lstStyle/>
          <a:p>
            <a:endParaRPr lang="en-I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9" name="Slide Number Placeholder 8"/>
          <p:cNvSpPr>
            <a:spLocks noGrp="1"/>
          </p:cNvSpPr>
          <p:nvPr>
            <p:ph type="sldNum" sz="quarter" idx="11"/>
          </p:nvPr>
        </p:nvSpPr>
        <p:spPr/>
        <p:txBody>
          <a:bodyPr/>
          <a:lstStyle/>
          <a:p>
            <a:fld id="{0C9D17DE-673B-4FAF-8B59-66E938AE1C3F}" type="slidenum">
              <a:rPr lang="en-IN" smtClean="0"/>
              <a:pPr/>
              <a:t>‹#›</a:t>
            </a:fld>
            <a:endParaRPr lang="en-IN"/>
          </a:p>
        </p:txBody>
      </p:sp>
      <p:sp>
        <p:nvSpPr>
          <p:cNvPr id="10" name="Footer Placeholder 9"/>
          <p:cNvSpPr>
            <a:spLocks noGrp="1"/>
          </p:cNvSpPr>
          <p:nvPr>
            <p:ph type="ftr" sz="quarter" idx="12"/>
          </p:nvPr>
        </p:nvSpPr>
        <p:spPr/>
        <p:txBody>
          <a:bodyPr/>
          <a:lstStyle/>
          <a:p>
            <a:endParaRPr lang="en-I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9D17DE-673B-4FAF-8B59-66E938AE1C3F}" type="slidenum">
              <a:rPr lang="en-IN" smtClean="0"/>
              <a:pPr/>
              <a:t>‹#›</a:t>
            </a:fld>
            <a:endParaRPr lang="en-I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3E947A2-5728-442A-AB69-E8DFEF0C002D}" type="datetimeFigureOut">
              <a:rPr lang="en-IN" smtClean="0"/>
              <a:pPr/>
              <a:t>09-10-2013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9D17DE-673B-4FAF-8B59-66E938AE1C3F}"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73E947A2-5728-442A-AB69-E8DFEF0C002D}" type="datetimeFigureOut">
              <a:rPr lang="en-IN" smtClean="0"/>
              <a:pPr/>
              <a:t>09-10-2013</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0C9D17DE-673B-4FAF-8B59-66E938AE1C3F}"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73E947A2-5728-442A-AB69-E8DFEF0C002D}" type="datetimeFigureOut">
              <a:rPr lang="en-IN" smtClean="0"/>
              <a:pPr/>
              <a:t>09-10-2013</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0C9D17DE-673B-4FAF-8B59-66E938AE1C3F}"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3E947A2-5728-442A-AB69-E8DFEF0C002D}" type="datetimeFigureOut">
              <a:rPr lang="en-IN" smtClean="0"/>
              <a:pPr/>
              <a:t>09-10-2013</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0C9D17DE-673B-4FAF-8B59-66E938AE1C3F}"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smtClean="0"/>
              <a:t>Click icon to add picture</a:t>
            </a:r>
            <a:endParaRPr kumimoji="0" lang="en-US"/>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extLst/>
          </a:lstStyle>
          <a:p>
            <a:fld id="{73E947A2-5728-442A-AB69-E8DFEF0C002D}" type="datetimeFigureOut">
              <a:rPr lang="en-IN" smtClean="0"/>
              <a:pPr/>
              <a:t>09-10-2013</a:t>
            </a:fld>
            <a:endParaRPr lang="en-IN"/>
          </a:p>
        </p:txBody>
      </p:sp>
      <p:sp>
        <p:nvSpPr>
          <p:cNvPr id="6" name="Footer Placeholder 5"/>
          <p:cNvSpPr>
            <a:spLocks noGrp="1"/>
          </p:cNvSpPr>
          <p:nvPr>
            <p:ph type="ftr" sz="quarter" idx="11"/>
          </p:nvPr>
        </p:nvSpPr>
        <p:spPr>
          <a:xfrm>
            <a:off x="914400" y="55499"/>
            <a:ext cx="5562600" cy="365125"/>
          </a:xfrm>
        </p:spPr>
        <p:txBody>
          <a:bodyPr/>
          <a:lstStyle>
            <a:extLst/>
          </a:lstStyle>
          <a:p>
            <a:endParaRPr lang="en-IN"/>
          </a:p>
        </p:txBody>
      </p:sp>
      <p:sp>
        <p:nvSpPr>
          <p:cNvPr id="7" name="Slide Number Placeholder 6"/>
          <p:cNvSpPr>
            <a:spLocks noGrp="1"/>
          </p:cNvSpPr>
          <p:nvPr>
            <p:ph type="sldNum" sz="quarter" idx="12"/>
          </p:nvPr>
        </p:nvSpPr>
        <p:spPr>
          <a:xfrm>
            <a:off x="8610600" y="55499"/>
            <a:ext cx="457200" cy="365125"/>
          </a:xfrm>
        </p:spPr>
        <p:txBody>
          <a:bodyPr/>
          <a:lstStyle>
            <a:extLst/>
          </a:lstStyle>
          <a:p>
            <a:fld id="{0C9D17DE-673B-4FAF-8B59-66E938AE1C3F}"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73E947A2-5728-442A-AB69-E8DFEF0C002D}" type="datetimeFigureOut">
              <a:rPr lang="en-IN" smtClean="0"/>
              <a:pPr/>
              <a:t>09-10-2013</a:t>
            </a:fld>
            <a:endParaRPr lang="en-IN"/>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IN"/>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0C9D17DE-673B-4FAF-8B59-66E938AE1C3F}"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E947A2-5728-442A-AB69-E8DFEF0C002D}" type="datetimeFigureOut">
              <a:rPr lang="en-IN" smtClean="0"/>
              <a:pPr/>
              <a:t>09-10-2013</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D17DE-673B-4FAF-8B59-66E938AE1C3F}"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Straight Connector 7"/>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457200" y="267494"/>
            <a:ext cx="8229600" cy="1399032"/>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fld id="{73E947A2-5728-442A-AB69-E8DFEF0C002D}" type="datetimeFigureOut">
              <a:rPr lang="en-IN" smtClean="0"/>
              <a:pPr/>
              <a:t>09-10-2013</a:t>
            </a:fld>
            <a:endParaRPr lang="en-IN"/>
          </a:p>
        </p:txBody>
      </p:sp>
      <p:sp>
        <p:nvSpPr>
          <p:cNvPr id="3" name="Footer Placeholder 2"/>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endParaRPr lang="en-IN"/>
          </a:p>
        </p:txBody>
      </p:sp>
      <p:sp>
        <p:nvSpPr>
          <p:cNvPr id="23" name="Slide Number Placeholder 22"/>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0C9D17DE-673B-4FAF-8B59-66E938AE1C3F}"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73E947A2-5728-442A-AB69-E8DFEF0C002D}" type="datetimeFigureOut">
              <a:rPr lang="en-IN" smtClean="0"/>
              <a:pPr/>
              <a:t>09-10-2013</a:t>
            </a:fld>
            <a:endParaRPr lang="en-IN"/>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IN"/>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0C9D17DE-673B-4FAF-8B59-66E938AE1C3F}"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73E947A2-5728-442A-AB69-E8DFEF0C002D}" type="datetimeFigureOut">
              <a:rPr lang="en-IN" smtClean="0"/>
              <a:pPr/>
              <a:t>09-10-2013</a:t>
            </a:fld>
            <a:endParaRPr lang="en-IN"/>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n-IN"/>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0C9D17DE-673B-4FAF-8B59-66E938AE1C3F}" type="slidenum">
              <a:rPr lang="en-IN" smtClean="0"/>
              <a:pPr/>
              <a:t>‹#›</a:t>
            </a:fld>
            <a:endParaRPr lang="en-IN"/>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en.wikipedia.org/wiki/Sun_Microsystems" TargetMode="External"/><Relationship Id="rId2" Type="http://schemas.openxmlformats.org/officeDocument/2006/relationships/image" Target="../media/image20.jpeg"/><Relationship Id="rId1" Type="http://schemas.openxmlformats.org/officeDocument/2006/relationships/slideLayout" Target="../slideLayouts/slideLayout18.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8" Type="http://schemas.openxmlformats.org/officeDocument/2006/relationships/hyperlink" Target="http://en.wikipedia.org/wiki/Standard_library" TargetMode="External"/><Relationship Id="rId3" Type="http://schemas.openxmlformats.org/officeDocument/2006/relationships/hyperlink" Target="http://en.wikipedia.org/wiki/Run-time_environment" TargetMode="External"/><Relationship Id="rId7" Type="http://schemas.openxmlformats.org/officeDocument/2006/relationships/hyperlink" Target="http://en.wikipedia.org/wiki/Java_Class_Library" TargetMode="External"/><Relationship Id="rId2" Type="http://schemas.openxmlformats.org/officeDocument/2006/relationships/hyperlink" Target="http://en.wikipedia.org/wiki/Operating_system" TargetMode="External"/><Relationship Id="rId1" Type="http://schemas.openxmlformats.org/officeDocument/2006/relationships/slideLayout" Target="../slideLayouts/slideLayout18.xml"/><Relationship Id="rId6" Type="http://schemas.openxmlformats.org/officeDocument/2006/relationships/hyperlink" Target="http://en.wikipedia.org/wiki/Exception_handling" TargetMode="External"/><Relationship Id="rId11" Type="http://schemas.openxmlformats.org/officeDocument/2006/relationships/image" Target="../media/image22.png"/><Relationship Id="rId5" Type="http://schemas.openxmlformats.org/officeDocument/2006/relationships/hyperlink" Target="http://en.wikipedia.org/wiki/Automated_exception_handling" TargetMode="External"/><Relationship Id="rId10" Type="http://schemas.openxmlformats.org/officeDocument/2006/relationships/hyperlink" Target="http://en.wikipedia.org/wiki/Java_Runtime_Environment" TargetMode="External"/><Relationship Id="rId4" Type="http://schemas.openxmlformats.org/officeDocument/2006/relationships/hyperlink" Target="http://en.wikipedia.org/wiki/Java_bytecode" TargetMode="External"/><Relationship Id="rId9" Type="http://schemas.openxmlformats.org/officeDocument/2006/relationships/hyperlink" Target="http://en.wikipedia.org/wiki/Application_programming_interface"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en.wikipedia.org/wiki/Java_(programming_language)" TargetMode="External"/><Relationship Id="rId13" Type="http://schemas.openxmlformats.org/officeDocument/2006/relationships/hyperlink" Target="http://en.wikipedia.org/wiki/Java_(software_platform)" TargetMode="External"/><Relationship Id="rId18" Type="http://schemas.openxmlformats.org/officeDocument/2006/relationships/hyperlink" Target="http://en.wikipedia.org/wiki/OpenJDK" TargetMode="External"/><Relationship Id="rId3" Type="http://schemas.openxmlformats.org/officeDocument/2006/relationships/hyperlink" Target="http://en.wikipedia.org/wiki/Java_SE" TargetMode="External"/><Relationship Id="rId7" Type="http://schemas.openxmlformats.org/officeDocument/2006/relationships/hyperlink" Target="http://en.wikipedia.org/wiki/Oracle_Corporation" TargetMode="External"/><Relationship Id="rId12" Type="http://schemas.openxmlformats.org/officeDocument/2006/relationships/hyperlink" Target="http://en.wikipedia.org/wiki/Windows" TargetMode="External"/><Relationship Id="rId17" Type="http://schemas.openxmlformats.org/officeDocument/2006/relationships/hyperlink" Target="http://en.wikipedia.org/wiki/Free_software" TargetMode="External"/><Relationship Id="rId2" Type="http://schemas.openxmlformats.org/officeDocument/2006/relationships/image" Target="../media/image23.png"/><Relationship Id="rId16" Type="http://schemas.openxmlformats.org/officeDocument/2006/relationships/hyperlink" Target="http://en.wikipedia.org/wiki/GNU_General_Public_License" TargetMode="External"/><Relationship Id="rId1" Type="http://schemas.openxmlformats.org/officeDocument/2006/relationships/slideLayout" Target="../slideLayouts/slideLayout18.xml"/><Relationship Id="rId6" Type="http://schemas.openxmlformats.org/officeDocument/2006/relationships/hyperlink" Target="http://en.wikipedia.org/wiki/JDK" TargetMode="External"/><Relationship Id="rId11" Type="http://schemas.openxmlformats.org/officeDocument/2006/relationships/hyperlink" Target="http://en.wikipedia.org/wiki/Mac_OS_X" TargetMode="External"/><Relationship Id="rId5" Type="http://schemas.openxmlformats.org/officeDocument/2006/relationships/hyperlink" Target="http://en.wikipedia.org/wiki/Java_ME" TargetMode="External"/><Relationship Id="rId15" Type="http://schemas.openxmlformats.org/officeDocument/2006/relationships/hyperlink" Target="http://en.wikipedia.org/wiki/Wikipedia:Citation_needed" TargetMode="External"/><Relationship Id="rId10" Type="http://schemas.openxmlformats.org/officeDocument/2006/relationships/hyperlink" Target="http://en.wikipedia.org/wiki/Linux" TargetMode="External"/><Relationship Id="rId4" Type="http://schemas.openxmlformats.org/officeDocument/2006/relationships/hyperlink" Target="http://en.wikipedia.org/wiki/Java_EE" TargetMode="External"/><Relationship Id="rId9" Type="http://schemas.openxmlformats.org/officeDocument/2006/relationships/hyperlink" Target="http://en.wikipedia.org/wiki/Solaris_(operating_system)" TargetMode="External"/><Relationship Id="rId14" Type="http://schemas.openxmlformats.org/officeDocument/2006/relationships/hyperlink" Target="http://en.wikipedia.org/wiki/Software_development_ki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8" Type="http://schemas.openxmlformats.org/officeDocument/2006/relationships/hyperlink" Target="http://en.wikipedia.org/wiki/Application_programming_interface" TargetMode="External"/><Relationship Id="rId3" Type="http://schemas.openxmlformats.org/officeDocument/2006/relationships/hyperlink" Target="http://en.wikipedia.org/wiki/Java_(programming_language)" TargetMode="External"/><Relationship Id="rId7" Type="http://schemas.openxmlformats.org/officeDocument/2006/relationships/hyperlink" Target="http://en.wikipedia.org/wiki/Java_Foundation_Classes" TargetMode="External"/><Relationship Id="rId12" Type="http://schemas.openxmlformats.org/officeDocument/2006/relationships/hyperlink" Target="http://en.wikipedia.org/wiki/Pluggable_look_and_feel" TargetMode="External"/><Relationship Id="rId2" Type="http://schemas.openxmlformats.org/officeDocument/2006/relationships/image" Target="../media/image27.jpeg"/><Relationship Id="rId1" Type="http://schemas.openxmlformats.org/officeDocument/2006/relationships/slideLayout" Target="../slideLayouts/slideLayout18.xml"/><Relationship Id="rId6" Type="http://schemas.openxmlformats.org/officeDocument/2006/relationships/hyperlink" Target="http://en.wikipedia.org/wiki/Oracle_Corporation" TargetMode="External"/><Relationship Id="rId11" Type="http://schemas.openxmlformats.org/officeDocument/2006/relationships/hyperlink" Target="http://en.wikipedia.org/wiki/Look_and_feel" TargetMode="External"/><Relationship Id="rId5" Type="http://schemas.openxmlformats.org/officeDocument/2006/relationships/hyperlink" Target="http://en.wikipedia.org/wiki/Widget_toolkit" TargetMode="External"/><Relationship Id="rId10" Type="http://schemas.openxmlformats.org/officeDocument/2006/relationships/hyperlink" Target="http://en.wikipedia.org/wiki/Abstract_Window_Toolkit" TargetMode="External"/><Relationship Id="rId4" Type="http://schemas.openxmlformats.org/officeDocument/2006/relationships/hyperlink" Target="http://en.wikipedia.org/wiki/Graphical_user_interface" TargetMode="External"/><Relationship Id="rId9" Type="http://schemas.openxmlformats.org/officeDocument/2006/relationships/hyperlink" Target="http://en.wikipedia.org/wiki/Software_component"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en.wikipedia.org/wiki/Wikipedia:Avoid_weasel_words" TargetMode="External"/><Relationship Id="rId7" Type="http://schemas.openxmlformats.org/officeDocument/2006/relationships/hyperlink" Target="http://download.oracle.com/javase/7/docs/api/javax/swing/JWindow.html" TargetMode="External"/><Relationship Id="rId2" Type="http://schemas.openxmlformats.org/officeDocument/2006/relationships/hyperlink" Target="http://en.wikipedia.org/wiki/Abstract_Window_Toolkit" TargetMode="External"/><Relationship Id="rId1" Type="http://schemas.openxmlformats.org/officeDocument/2006/relationships/slideLayout" Target="../slideLayouts/slideLayout51.xml"/><Relationship Id="rId6" Type="http://schemas.openxmlformats.org/officeDocument/2006/relationships/hyperlink" Target="http://download.oracle.com/javase/7/docs/api/javax/swing/JFrame.html" TargetMode="External"/><Relationship Id="rId5" Type="http://schemas.openxmlformats.org/officeDocument/2006/relationships/hyperlink" Target="http://download.oracle.com/javase/7/docs/api/javax/swing/JDialog.html" TargetMode="External"/><Relationship Id="rId4" Type="http://schemas.openxmlformats.org/officeDocument/2006/relationships/hyperlink" Target="http://download.oracle.com/javase/7/docs/api/javax/swing/JApplet.html"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docs.oracle.com/javase/tutorial/uiswing/components/button.html" TargetMode="External"/><Relationship Id="rId7" Type="http://schemas.openxmlformats.org/officeDocument/2006/relationships/hyperlink" Target="http://en.wikipedia.org/wiki/Set_(computer_science)" TargetMode="External"/><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hyperlink" Target="http://en.wikipedia.org/wiki/Elements_of_graphical_user_interfaces" TargetMode="External"/><Relationship Id="rId5" Type="http://schemas.openxmlformats.org/officeDocument/2006/relationships/hyperlink" Target="http://en.wikipedia.org/wiki/Graphical_user_interface" TargetMode="Externa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8" Type="http://schemas.openxmlformats.org/officeDocument/2006/relationships/hyperlink" Target="http://en.wikipedia.org/wiki/Confidentiality" TargetMode="External"/><Relationship Id="rId13" Type="http://schemas.openxmlformats.org/officeDocument/2006/relationships/hyperlink" Target="http://en.wikipedia.org/wiki/Electrical_engineering" TargetMode="External"/><Relationship Id="rId3" Type="http://schemas.openxmlformats.org/officeDocument/2006/relationships/hyperlink" Target="http://en.wiktionary.org/wiki/en:%CE%BA%CF%81%CF%85%CF%80%CF%84%CF%8C%CF%82" TargetMode="External"/><Relationship Id="rId7" Type="http://schemas.openxmlformats.org/officeDocument/2006/relationships/hyperlink" Target="http://en.wikipedia.org/wiki/Information_security" TargetMode="External"/><Relationship Id="rId12" Type="http://schemas.openxmlformats.org/officeDocument/2006/relationships/hyperlink" Target="http://en.wikipedia.org/wiki/Computer_science" TargetMode="External"/><Relationship Id="rId17" Type="http://schemas.openxmlformats.org/officeDocument/2006/relationships/image" Target="../media/image37.gif"/><Relationship Id="rId2" Type="http://schemas.openxmlformats.org/officeDocument/2006/relationships/hyperlink" Target="http://en.wikipedia.org/wiki/Ancient_Greek" TargetMode="External"/><Relationship Id="rId16" Type="http://schemas.openxmlformats.org/officeDocument/2006/relationships/hyperlink" Target="http://en.wikipedia.org/wiki/Electronic_commerce" TargetMode="External"/><Relationship Id="rId1" Type="http://schemas.openxmlformats.org/officeDocument/2006/relationships/slideLayout" Target="../slideLayouts/slideLayout18.xml"/><Relationship Id="rId6" Type="http://schemas.openxmlformats.org/officeDocument/2006/relationships/hyperlink" Target="http://en.wikipedia.org/wiki/Communications_protocol" TargetMode="External"/><Relationship Id="rId11" Type="http://schemas.openxmlformats.org/officeDocument/2006/relationships/hyperlink" Target="http://en.wikipedia.org/wiki/Non-repudiation" TargetMode="External"/><Relationship Id="rId5" Type="http://schemas.openxmlformats.org/officeDocument/2006/relationships/hyperlink" Target="http://en.wikipedia.org/wiki/Cryptography" TargetMode="External"/><Relationship Id="rId15" Type="http://schemas.openxmlformats.org/officeDocument/2006/relationships/hyperlink" Target="http://en.wikipedia.org/wiki/Password" TargetMode="External"/><Relationship Id="rId10" Type="http://schemas.openxmlformats.org/officeDocument/2006/relationships/hyperlink" Target="http://en.wikipedia.org/wiki/Authentication" TargetMode="External"/><Relationship Id="rId4" Type="http://schemas.openxmlformats.org/officeDocument/2006/relationships/hyperlink" Target="http://en.wikipedia.org/wiki/Adversary_(cryptography)" TargetMode="External"/><Relationship Id="rId9" Type="http://schemas.openxmlformats.org/officeDocument/2006/relationships/hyperlink" Target="http://en.wikipedia.org/wiki/Data_integrity" TargetMode="External"/><Relationship Id="rId14" Type="http://schemas.openxmlformats.org/officeDocument/2006/relationships/hyperlink" Target="http://en.wikipedia.org/wiki/Automated_teller_machine"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en.wikipedia.org/wiki/Cryptography" TargetMode="External"/><Relationship Id="rId2" Type="http://schemas.openxmlformats.org/officeDocument/2006/relationships/image" Target="../media/image38.gif"/><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3" Type="http://schemas.openxmlformats.org/officeDocument/2006/relationships/hyperlink" Target="http://en.wikipedia.org/wiki/Oracle_Corporation" TargetMode="External"/><Relationship Id="rId18" Type="http://schemas.openxmlformats.org/officeDocument/2006/relationships/hyperlink" Target="http://en.wikipedia.org/wiki/Programming_language_implementation" TargetMode="External"/><Relationship Id="rId26" Type="http://schemas.openxmlformats.org/officeDocument/2006/relationships/hyperlink" Target="http://en.wikipedia.org/wiki/C_Sharp_(programming_language)" TargetMode="External"/><Relationship Id="rId39" Type="http://schemas.openxmlformats.org/officeDocument/2006/relationships/hyperlink" Target="http://en.wikipedia.org/wiki/J_Sharp" TargetMode="External"/><Relationship Id="rId3" Type="http://schemas.openxmlformats.org/officeDocument/2006/relationships/hyperlink" Target="http://en.wikipedia.org/wiki/Multi-paradigm_programming_language" TargetMode="External"/><Relationship Id="rId21" Type="http://schemas.openxmlformats.org/officeDocument/2006/relationships/hyperlink" Target="http://en.wikipedia.org/wiki/Dialect_(computing)" TargetMode="External"/><Relationship Id="rId34" Type="http://schemas.openxmlformats.org/officeDocument/2006/relationships/hyperlink" Target="http://en.wikipedia.org/wiki/BeanShell" TargetMode="External"/><Relationship Id="rId42" Type="http://schemas.openxmlformats.org/officeDocument/2006/relationships/hyperlink" Target="http://en.wikipedia.org/wiki/Python_(programming_language)" TargetMode="External"/><Relationship Id="rId47" Type="http://schemas.openxmlformats.org/officeDocument/2006/relationships/hyperlink" Target="http://en.wikipedia.org/wiki/Operating_system" TargetMode="External"/><Relationship Id="rId50" Type="http://schemas.openxmlformats.org/officeDocument/2006/relationships/hyperlink" Target="http://en.wikipedia.org/wiki/GNU_General_Public_License" TargetMode="External"/><Relationship Id="rId7" Type="http://schemas.openxmlformats.org/officeDocument/2006/relationships/hyperlink" Target="http://en.wikipedia.org/wiki/Generic_programming" TargetMode="External"/><Relationship Id="rId12" Type="http://schemas.openxmlformats.org/officeDocument/2006/relationships/hyperlink" Target="http://en.wikipedia.org/wiki/Software_developer" TargetMode="External"/><Relationship Id="rId17" Type="http://schemas.openxmlformats.org/officeDocument/2006/relationships/hyperlink" Target="http://en.wikipedia.org/wiki/Manifest_typing" TargetMode="External"/><Relationship Id="rId25" Type="http://schemas.openxmlformats.org/officeDocument/2006/relationships/hyperlink" Target="http://en.wikipedia.org/wiki/C++" TargetMode="External"/><Relationship Id="rId33" Type="http://schemas.openxmlformats.org/officeDocument/2006/relationships/hyperlink" Target="http://en.wikipedia.org/wiki/Smalltalk" TargetMode="External"/><Relationship Id="rId38" Type="http://schemas.openxmlformats.org/officeDocument/2006/relationships/hyperlink" Target="http://en.wikipedia.org/wiki/Groovy_(programming_language)" TargetMode="External"/><Relationship Id="rId46" Type="http://schemas.openxmlformats.org/officeDocument/2006/relationships/hyperlink" Target="http://en.wikipedia.org/wiki/C_(programming_language)" TargetMode="External"/><Relationship Id="rId2" Type="http://schemas.openxmlformats.org/officeDocument/2006/relationships/hyperlink" Target="http://en.wikipedia.org/wiki/Programming_paradigm" TargetMode="External"/><Relationship Id="rId16" Type="http://schemas.openxmlformats.org/officeDocument/2006/relationships/hyperlink" Target="http://en.wikipedia.org/wiki/Nominative_type_system" TargetMode="External"/><Relationship Id="rId20" Type="http://schemas.openxmlformats.org/officeDocument/2006/relationships/hyperlink" Target="http://en.wikipedia.org/wiki/Category:Java_virtual_machine" TargetMode="External"/><Relationship Id="rId29" Type="http://schemas.openxmlformats.org/officeDocument/2006/relationships/hyperlink" Target="http://en.wikipedia.org/wiki/Modula-3" TargetMode="External"/><Relationship Id="rId41" Type="http://schemas.openxmlformats.org/officeDocument/2006/relationships/hyperlink" Target="http://en.wikipedia.org/wiki/PHP" TargetMode="External"/><Relationship Id="rId1" Type="http://schemas.openxmlformats.org/officeDocument/2006/relationships/slideLayout" Target="../slideLayouts/slideLayout18.xml"/><Relationship Id="rId6" Type="http://schemas.openxmlformats.org/officeDocument/2006/relationships/hyperlink" Target="http://en.wikipedia.org/wiki/Imperative_programming" TargetMode="External"/><Relationship Id="rId11" Type="http://schemas.openxmlformats.org/officeDocument/2006/relationships/hyperlink" Target="http://en.wikipedia.org/wiki/Sun_Microsystems" TargetMode="External"/><Relationship Id="rId24" Type="http://schemas.openxmlformats.org/officeDocument/2006/relationships/hyperlink" Target="http://en.wikipedia.org/wiki/Ada_(programming_language)" TargetMode="External"/><Relationship Id="rId32" Type="http://schemas.openxmlformats.org/officeDocument/2006/relationships/hyperlink" Target="http://en.wikipedia.org/wiki/UCSD_Pascal" TargetMode="External"/><Relationship Id="rId37" Type="http://schemas.openxmlformats.org/officeDocument/2006/relationships/hyperlink" Target="http://en.wikipedia.org/wiki/ECMAScript" TargetMode="External"/><Relationship Id="rId40" Type="http://schemas.openxmlformats.org/officeDocument/2006/relationships/hyperlink" Target="http://en.wikipedia.org/wiki/JavaScript" TargetMode="External"/><Relationship Id="rId45" Type="http://schemas.openxmlformats.org/officeDocument/2006/relationships/hyperlink" Target="http://en.wikipedia.org/wiki/Vala_(programming_language)" TargetMode="External"/><Relationship Id="rId53" Type="http://schemas.openxmlformats.org/officeDocument/2006/relationships/image" Target="../media/image9.gif"/><Relationship Id="rId5" Type="http://schemas.openxmlformats.org/officeDocument/2006/relationships/hyperlink" Target="http://en.wikipedia.org/wiki/Structured_programming" TargetMode="External"/><Relationship Id="rId15" Type="http://schemas.openxmlformats.org/officeDocument/2006/relationships/hyperlink" Target="http://en.wikipedia.org/wiki/Type_system" TargetMode="External"/><Relationship Id="rId23" Type="http://schemas.openxmlformats.org/officeDocument/2006/relationships/hyperlink" Target="http://en.wikipedia.org/wiki/Pizza_(programming_language)" TargetMode="External"/><Relationship Id="rId28" Type="http://schemas.openxmlformats.org/officeDocument/2006/relationships/hyperlink" Target="http://en.wikipedia.org/wiki/Mesa_(programming_language)" TargetMode="External"/><Relationship Id="rId36" Type="http://schemas.openxmlformats.org/officeDocument/2006/relationships/hyperlink" Target="http://en.wikipedia.org/wiki/D_(programming_language)" TargetMode="External"/><Relationship Id="rId49" Type="http://schemas.openxmlformats.org/officeDocument/2006/relationships/hyperlink" Target="http://en.wikipedia.org/wiki/Software_license" TargetMode="External"/><Relationship Id="rId10" Type="http://schemas.openxmlformats.org/officeDocument/2006/relationships/hyperlink" Target="http://en.wikipedia.org/wiki/James_Gosling" TargetMode="External"/><Relationship Id="rId19" Type="http://schemas.openxmlformats.org/officeDocument/2006/relationships/hyperlink" Target="http://en.wikipedia.org/wiki/OpenJDK" TargetMode="External"/><Relationship Id="rId31" Type="http://schemas.openxmlformats.org/officeDocument/2006/relationships/hyperlink" Target="http://en.wikipedia.org/wiki/Objective-C" TargetMode="External"/><Relationship Id="rId44" Type="http://schemas.openxmlformats.org/officeDocument/2006/relationships/hyperlink" Target="http://en.wikipedia.org/wiki/Seed7" TargetMode="External"/><Relationship Id="rId52" Type="http://schemas.openxmlformats.org/officeDocument/2006/relationships/hyperlink" Target="http://en.wikipedia.org/wiki/Filename_extension" TargetMode="External"/><Relationship Id="rId4" Type="http://schemas.openxmlformats.org/officeDocument/2006/relationships/hyperlink" Target="http://en.wikipedia.org/wiki/Object-oriented_programming" TargetMode="External"/><Relationship Id="rId9" Type="http://schemas.openxmlformats.org/officeDocument/2006/relationships/hyperlink" Target="http://en.wikipedia.org/wiki/Java_(programming_language)" TargetMode="External"/><Relationship Id="rId14" Type="http://schemas.openxmlformats.org/officeDocument/2006/relationships/hyperlink" Target="http://en.wikipedia.org/wiki/Software_release_life_cycle" TargetMode="External"/><Relationship Id="rId22" Type="http://schemas.openxmlformats.org/officeDocument/2006/relationships/hyperlink" Target="http://en.wikipedia.org/wiki/Generic_Java" TargetMode="External"/><Relationship Id="rId27" Type="http://schemas.openxmlformats.org/officeDocument/2006/relationships/hyperlink" Target="http://en.wikipedia.org/wiki/Eiffel_(programming_language)" TargetMode="External"/><Relationship Id="rId30" Type="http://schemas.openxmlformats.org/officeDocument/2006/relationships/hyperlink" Target="http://en.wikipedia.org/wiki/Oberon_(programming_language)" TargetMode="External"/><Relationship Id="rId35" Type="http://schemas.openxmlformats.org/officeDocument/2006/relationships/hyperlink" Target="http://en.wikipedia.org/wiki/Clojure" TargetMode="External"/><Relationship Id="rId43" Type="http://schemas.openxmlformats.org/officeDocument/2006/relationships/hyperlink" Target="http://en.wikipedia.org/wiki/Scala_(programming_language)" TargetMode="External"/><Relationship Id="rId48" Type="http://schemas.openxmlformats.org/officeDocument/2006/relationships/hyperlink" Target="http://en.wikipedia.org/wiki/Cross-platform" TargetMode="External"/><Relationship Id="rId8" Type="http://schemas.openxmlformats.org/officeDocument/2006/relationships/hyperlink" Target="http://en.wikipedia.org/wiki/Reflective_programming" TargetMode="External"/><Relationship Id="rId51" Type="http://schemas.openxmlformats.org/officeDocument/2006/relationships/hyperlink" Target="http://en.wikipedia.org/wiki/Java_Community_Process"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hyperlink" Target="http://m.download.cnet.com/" TargetMode="External"/><Relationship Id="rId2" Type="http://schemas.openxmlformats.org/officeDocument/2006/relationships/hyperlink" Target="http://cs.brown.edu/courses/cs016/docs/oldlectures/Crypto3.pdf" TargetMode="External"/><Relationship Id="rId1" Type="http://schemas.openxmlformats.org/officeDocument/2006/relationships/slideLayout" Target="../slideLayouts/slideLayout18.xml"/><Relationship Id="rId6" Type="http://schemas.openxmlformats.org/officeDocument/2006/relationships/hyperlink" Target="http://en.m.wikipedia.org/" TargetMode="External"/><Relationship Id="rId5" Type="http://schemas.openxmlformats.org/officeDocument/2006/relationships/hyperlink" Target="http://www.docs.oracle.com/" TargetMode="External"/><Relationship Id="rId4" Type="http://schemas.openxmlformats.org/officeDocument/2006/relationships/hyperlink" Target="http://www.tutorialspoint.com/"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en.wikipedia.org/wiki/Syntax_(programming_languages)" TargetMode="External"/><Relationship Id="rId13" Type="http://schemas.openxmlformats.org/officeDocument/2006/relationships/hyperlink" Target="http://en.wikipedia.org/wiki/Java_bytecode" TargetMode="External"/><Relationship Id="rId3" Type="http://schemas.openxmlformats.org/officeDocument/2006/relationships/hyperlink" Target="http://en.wikipedia.org/wiki/General_purpose_programming_language" TargetMode="External"/><Relationship Id="rId7" Type="http://schemas.openxmlformats.org/officeDocument/2006/relationships/hyperlink" Target="http://en.wikipedia.org/wiki/Computer_programming_language" TargetMode="External"/><Relationship Id="rId12" Type="http://schemas.openxmlformats.org/officeDocument/2006/relationships/hyperlink" Target="http://en.wikipedia.org/wiki/Compiler" TargetMode="External"/><Relationship Id="rId2" Type="http://schemas.openxmlformats.org/officeDocument/2006/relationships/image" Target="../media/image10.png"/><Relationship Id="rId16" Type="http://schemas.openxmlformats.org/officeDocument/2006/relationships/hyperlink" Target="http://en.wikipedia.org/wiki/Computer_architecture" TargetMode="External"/><Relationship Id="rId1" Type="http://schemas.openxmlformats.org/officeDocument/2006/relationships/slideLayout" Target="../slideLayouts/slideLayout18.xml"/><Relationship Id="rId6" Type="http://schemas.openxmlformats.org/officeDocument/2006/relationships/hyperlink" Target="http://en.wikipedia.org/wiki/Object-oriented_programming" TargetMode="External"/><Relationship Id="rId11" Type="http://schemas.openxmlformats.org/officeDocument/2006/relationships/hyperlink" Target="http://en.wikipedia.org/wiki/Low-level_programming_language" TargetMode="External"/><Relationship Id="rId5" Type="http://schemas.openxmlformats.org/officeDocument/2006/relationships/hyperlink" Target="http://en.wikipedia.org/wiki/Class-based" TargetMode="External"/><Relationship Id="rId15" Type="http://schemas.openxmlformats.org/officeDocument/2006/relationships/hyperlink" Target="http://en.wikipedia.org/wiki/Java_virtual_machine" TargetMode="External"/><Relationship Id="rId10" Type="http://schemas.openxmlformats.org/officeDocument/2006/relationships/hyperlink" Target="http://en.wikipedia.org/wiki/C++" TargetMode="External"/><Relationship Id="rId4" Type="http://schemas.openxmlformats.org/officeDocument/2006/relationships/hyperlink" Target="http://en.wikipedia.org/wiki/Concurrent_computing" TargetMode="External"/><Relationship Id="rId9" Type="http://schemas.openxmlformats.org/officeDocument/2006/relationships/hyperlink" Target="http://en.wikipedia.org/wiki/C_(programming_language)" TargetMode="External"/><Relationship Id="rId14" Type="http://schemas.openxmlformats.org/officeDocument/2006/relationships/hyperlink" Target="http://en.wikipedia.org/wiki/Class_(file_format)"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8.xml"/><Relationship Id="rId5" Type="http://schemas.openxmlformats.org/officeDocument/2006/relationships/image" Target="../media/image13.gif"/><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tx1"/>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pic>
        <p:nvPicPr>
          <p:cNvPr id="4" name="Picture 4" descr="http://i871.photobucket.com/albums/ab277/ANNNNNNNNA_bucket/Animated%20Gif/Tiny%20Animated%20Gifs/Countdown.gif"/>
          <p:cNvPicPr>
            <a:picLocks noChangeAspect="1" noChangeArrowheads="1" noCrop="1"/>
          </p:cNvPicPr>
          <p:nvPr/>
        </p:nvPicPr>
        <p:blipFill>
          <a:blip r:embed="rId3" cstate="print"/>
          <a:srcRect/>
          <a:stretch>
            <a:fillRect/>
          </a:stretch>
        </p:blipFill>
        <p:spPr bwMode="auto">
          <a:xfrm>
            <a:off x="1979712" y="548680"/>
            <a:ext cx="4968552" cy="5445224"/>
          </a:xfrm>
          <a:prstGeom prst="rect">
            <a:avLst/>
          </a:prstGeom>
          <a:noFill/>
        </p:spPr>
      </p:pic>
    </p:spTree>
  </p:cSld>
  <p:clrMapOvr>
    <a:masterClrMapping/>
  </p:clrMapOvr>
  <p:transition advTm="5000">
    <p:sndAc>
      <p:stSnd>
        <p:snd r:embed="rId2" name="type.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25000">
              <a:srgbClr val="21D6E0"/>
            </a:gs>
            <a:gs pos="75000">
              <a:srgbClr val="0087E6"/>
            </a:gs>
            <a:gs pos="100000">
              <a:srgbClr val="005CBF"/>
            </a:gs>
          </a:gsLst>
          <a:lin ang="5400000" scaled="0"/>
        </a:gradFill>
        <a:effectLst/>
      </p:bgPr>
    </p:bg>
    <p:spTree>
      <p:nvGrpSpPr>
        <p:cNvPr id="1" name=""/>
        <p:cNvGrpSpPr/>
        <p:nvPr/>
      </p:nvGrpSpPr>
      <p:grpSpPr>
        <a:xfrm>
          <a:off x="0" y="0"/>
          <a:ext cx="0" cy="0"/>
          <a:chOff x="0" y="0"/>
          <a:chExt cx="0" cy="0"/>
        </a:xfrm>
      </p:grpSpPr>
      <p:sp>
        <p:nvSpPr>
          <p:cNvPr id="21508" name="AutoShape 4" descr="https://encrypted-tbn1.gstatic.com/images?q=tbn:ANd9GcT9u5IpLTY0vzYwaLvFAVngLhR-EkJShiAHc6vaaK4OXw5uokSl8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7" name="Picture 2" descr="http://1.bp.blogspot.com/-Do1Vz35pQ4I/TgxyOf7XsqI/AAAAAAAAAEQ/HKi3eYLZllQ/s1600/compile+n+run+time+env.png"/>
          <p:cNvPicPr>
            <a:picLocks noChangeAspect="1" noChangeArrowheads="1"/>
          </p:cNvPicPr>
          <p:nvPr/>
        </p:nvPicPr>
        <p:blipFill>
          <a:blip r:embed="rId2" cstate="print"/>
          <a:srcRect/>
          <a:stretch>
            <a:fillRect/>
          </a:stretch>
        </p:blipFill>
        <p:spPr bwMode="auto">
          <a:xfrm>
            <a:off x="683568" y="1628800"/>
            <a:ext cx="7844647" cy="4392488"/>
          </a:xfrm>
          <a:prstGeom prst="rect">
            <a:avLst/>
          </a:prstGeom>
          <a:noFill/>
        </p:spPr>
      </p:pic>
      <p:pic>
        <p:nvPicPr>
          <p:cNvPr id="21512" name="Picture 8" descr="https://encrypted-tbn1.gstatic.com/images?q=tbn:ANd9GcT3342o7O1vgT8ZgnaZeCzw1w7LKik2---HXq8qcSAmATq6USISBQ"/>
          <p:cNvPicPr>
            <a:picLocks noChangeAspect="1" noChangeArrowheads="1"/>
          </p:cNvPicPr>
          <p:nvPr/>
        </p:nvPicPr>
        <p:blipFill>
          <a:blip r:embed="rId3" cstate="print"/>
          <a:srcRect/>
          <a:stretch>
            <a:fillRect/>
          </a:stretch>
        </p:blipFill>
        <p:spPr bwMode="auto">
          <a:xfrm>
            <a:off x="971600" y="188640"/>
            <a:ext cx="7128792" cy="1080120"/>
          </a:xfrm>
          <a:prstGeom prst="rect">
            <a:avLst/>
          </a:prstGeom>
          <a:noFill/>
        </p:spPr>
      </p:pic>
      <p:sp>
        <p:nvSpPr>
          <p:cNvPr id="10" name="Rectangle 9"/>
          <p:cNvSpPr/>
          <p:nvPr/>
        </p:nvSpPr>
        <p:spPr>
          <a:xfrm>
            <a:off x="1259633" y="260648"/>
            <a:ext cx="6479914" cy="923330"/>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5400" b="1" cap="none" spc="150" dirty="0" smtClean="0">
                <a:ln w="11430"/>
                <a:solidFill>
                  <a:srgbClr val="92D050"/>
                </a:solidFill>
                <a:effectLst>
                  <a:outerShdw blurRad="25400" algn="tl" rotWithShape="0">
                    <a:srgbClr val="000000">
                      <a:alpha val="43000"/>
                    </a:srgbClr>
                  </a:outerShdw>
                </a:effectLst>
              </a:rPr>
              <a:t>JAVA ENVIRONMENT</a:t>
            </a:r>
            <a:endParaRPr lang="en-US" sz="5400" b="1" cap="none" spc="150" dirty="0">
              <a:ln w="11430"/>
              <a:solidFill>
                <a:srgbClr val="92D050"/>
              </a:solidFill>
              <a:effectLst>
                <a:outerShdw blurRad="25400" algn="tl" rotWithShape="0">
                  <a:srgbClr val="000000">
                    <a:alpha val="43000"/>
                  </a:srgbClr>
                </a:outerShdw>
              </a:effectLs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6" name="Picture 4" descr="http://www.cognitionis.com/wp-content/uploads/2009/01/JAVA.gif"/>
          <p:cNvPicPr>
            <a:picLocks noChangeAspect="1" noChangeArrowheads="1"/>
          </p:cNvPicPr>
          <p:nvPr/>
        </p:nvPicPr>
        <p:blipFill>
          <a:blip r:embed="rId2" cstate="print"/>
          <a:srcRect/>
          <a:stretch>
            <a:fillRect/>
          </a:stretch>
        </p:blipFill>
        <p:spPr bwMode="auto">
          <a:xfrm>
            <a:off x="0" y="980728"/>
            <a:ext cx="9144000" cy="5688632"/>
          </a:xfrm>
          <a:prstGeom prst="rect">
            <a:avLst/>
          </a:prstGeom>
          <a:noFill/>
        </p:spPr>
      </p:pic>
      <p:sp>
        <p:nvSpPr>
          <p:cNvPr id="4" name="Rectangle 3"/>
          <p:cNvSpPr/>
          <p:nvPr/>
        </p:nvSpPr>
        <p:spPr>
          <a:xfrm>
            <a:off x="1043608" y="0"/>
            <a:ext cx="7032695" cy="923330"/>
          </a:xfrm>
          <a:prstGeom prst="rect">
            <a:avLst/>
          </a:prstGeom>
          <a:noFill/>
        </p:spPr>
        <p:txBody>
          <a:bodyPr wrap="non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ARCHITECTURE OF JAVA</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AECA24"/>
            </a:gs>
            <a:gs pos="53000">
              <a:srgbClr val="D4DEFF"/>
            </a:gs>
            <a:gs pos="83000">
              <a:srgbClr val="D4DEFF"/>
            </a:gs>
            <a:gs pos="100000">
              <a:srgbClr val="96AB94"/>
            </a:gs>
          </a:gsLst>
          <a:lin ang="5400000" scaled="0"/>
        </a:gradFill>
        <a:effectLst/>
      </p:bgPr>
    </p:bg>
    <p:spTree>
      <p:nvGrpSpPr>
        <p:cNvPr id="1" name=""/>
        <p:cNvGrpSpPr/>
        <p:nvPr/>
      </p:nvGrpSpPr>
      <p:grpSpPr>
        <a:xfrm>
          <a:off x="0" y="0"/>
          <a:ext cx="0" cy="0"/>
          <a:chOff x="0" y="0"/>
          <a:chExt cx="0" cy="0"/>
        </a:xfrm>
      </p:grpSpPr>
      <p:sp>
        <p:nvSpPr>
          <p:cNvPr id="4" name="Rectangle 3"/>
          <p:cNvSpPr/>
          <p:nvPr/>
        </p:nvSpPr>
        <p:spPr>
          <a:xfrm>
            <a:off x="755576" y="2420888"/>
            <a:ext cx="7488832" cy="2308324"/>
          </a:xfrm>
          <a:prstGeom prst="rect">
            <a:avLst/>
          </a:prstGeom>
        </p:spPr>
        <p:txBody>
          <a:bodyPr wrap="square">
            <a:spAutoFit/>
          </a:bodyPr>
          <a:lstStyle/>
          <a:p>
            <a:pPr>
              <a:buFont typeface="Arial" pitchFamily="34" charset="0"/>
              <a:buChar char="•"/>
            </a:pPr>
            <a:r>
              <a:rPr lang="en-IN" sz="2400" b="1" dirty="0" smtClean="0"/>
              <a:t>JVM stands for </a:t>
            </a:r>
            <a:r>
              <a:rPr lang="en-IN" sz="2000" b="1" dirty="0" smtClean="0">
                <a:latin typeface="Engravers MT" pitchFamily="18" charset="0"/>
              </a:rPr>
              <a:t>Java Virtual Machine </a:t>
            </a:r>
            <a:r>
              <a:rPr lang="en-IN" sz="2400" b="1" dirty="0" smtClean="0"/>
              <a:t>and it runs or executes java compiled file(.class). It's main job is to load class files and execute the</a:t>
            </a:r>
            <a:r>
              <a:rPr lang="en-IN" sz="2000" b="1" dirty="0" smtClean="0"/>
              <a:t> </a:t>
            </a:r>
            <a:r>
              <a:rPr lang="en-IN" sz="2000" b="1" dirty="0" err="1" smtClean="0">
                <a:latin typeface="Engravers MT" pitchFamily="18" charset="0"/>
              </a:rPr>
              <a:t>bytecode</a:t>
            </a:r>
            <a:r>
              <a:rPr lang="en-IN" sz="2400" b="1" dirty="0" smtClean="0">
                <a:latin typeface="Engravers MT" pitchFamily="18" charset="0"/>
              </a:rPr>
              <a:t> </a:t>
            </a:r>
            <a:r>
              <a:rPr lang="en-IN" sz="2400" b="1" dirty="0" smtClean="0"/>
              <a:t>they contain.  Below diagram shows the life cycle of a java program.</a:t>
            </a:r>
          </a:p>
          <a:p>
            <a:pPr>
              <a:buFont typeface="Arial" pitchFamily="34" charset="0"/>
              <a:buChar char="•"/>
            </a:pPr>
            <a:endParaRPr lang="en-IN" sz="2400" b="1" dirty="0"/>
          </a:p>
        </p:txBody>
      </p:sp>
      <p:sp>
        <p:nvSpPr>
          <p:cNvPr id="5" name="Rectangle 4"/>
          <p:cNvSpPr/>
          <p:nvPr/>
        </p:nvSpPr>
        <p:spPr>
          <a:xfrm>
            <a:off x="4716016" y="692696"/>
            <a:ext cx="3528392" cy="1015663"/>
          </a:xfrm>
          <a:prstGeom prst="rect">
            <a:avLst/>
          </a:prstGeom>
          <a:noFill/>
        </p:spPr>
        <p:txBody>
          <a:bodyPr wrap="square" lIns="91440" tIns="45720" rIns="91440" bIns="45720">
            <a:spAutoFit/>
          </a:bodyPr>
          <a:lstStyle/>
          <a:p>
            <a:pPr algn="ctr"/>
            <a:r>
              <a:rPr lang="en-US" sz="60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lgerian" pitchFamily="82" charset="0"/>
              </a:rPr>
              <a:t>JVM</a:t>
            </a:r>
            <a:endParaRPr lang="en-US" sz="60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lgerian" pitchFamily="82" charset="0"/>
            </a:endParaRPr>
          </a:p>
        </p:txBody>
      </p:sp>
      <p:pic>
        <p:nvPicPr>
          <p:cNvPr id="24580" name="Picture 4" descr="http://3.bp.blogspot.com/-ZPWT_Rag3hQ/UUyayqwZ16I/AAAAAAAAG3c/N6ZUg1Z58sQ/s1600/JVM.jpg"/>
          <p:cNvPicPr>
            <a:picLocks noChangeAspect="1" noChangeArrowheads="1"/>
          </p:cNvPicPr>
          <p:nvPr/>
        </p:nvPicPr>
        <p:blipFill>
          <a:blip r:embed="rId2" cstate="print"/>
          <a:srcRect/>
          <a:stretch>
            <a:fillRect/>
          </a:stretch>
        </p:blipFill>
        <p:spPr bwMode="auto">
          <a:xfrm>
            <a:off x="1547664" y="4293096"/>
            <a:ext cx="5524391" cy="1656184"/>
          </a:xfrm>
          <a:prstGeom prst="rect">
            <a:avLst/>
          </a:prstGeom>
          <a:noFill/>
        </p:spPr>
      </p:pic>
      <p:sp>
        <p:nvSpPr>
          <p:cNvPr id="7" name="TextBox 6"/>
          <p:cNvSpPr txBox="1"/>
          <p:nvPr/>
        </p:nvSpPr>
        <p:spPr>
          <a:xfrm>
            <a:off x="755576" y="5805264"/>
            <a:ext cx="7272808" cy="830997"/>
          </a:xfrm>
          <a:prstGeom prst="rect">
            <a:avLst/>
          </a:prstGeom>
          <a:noFill/>
        </p:spPr>
        <p:txBody>
          <a:bodyPr wrap="square" rtlCol="0">
            <a:spAutoFit/>
          </a:bodyPr>
          <a:lstStyle/>
          <a:p>
            <a:pPr>
              <a:buFont typeface="Arial" pitchFamily="34" charset="0"/>
              <a:buChar char="•"/>
            </a:pPr>
            <a:r>
              <a:rPr lang="en-IN" sz="2400" b="1" dirty="0" smtClean="0">
                <a:hlinkClick r:id="rId3" tooltip="Sun Microsystems"/>
              </a:rPr>
              <a:t>Sun Microsystems</a:t>
            </a:r>
            <a:r>
              <a:rPr lang="en-IN" sz="2400" b="1" dirty="0" smtClean="0"/>
              <a:t> has stated that there are over 5.5 billion JVM-enabled devices</a:t>
            </a:r>
            <a:endParaRPr lang="en-IN" sz="2400" b="1" dirty="0"/>
          </a:p>
        </p:txBody>
      </p:sp>
      <p:pic>
        <p:nvPicPr>
          <p:cNvPr id="24582" name="Picture 6" descr="http://cdn2.planetminecraft.com/files/resource_media/screenshot/1144/compiling_756923.jpg"/>
          <p:cNvPicPr>
            <a:picLocks noChangeAspect="1" noChangeArrowheads="1"/>
          </p:cNvPicPr>
          <p:nvPr/>
        </p:nvPicPr>
        <p:blipFill>
          <a:blip r:embed="rId4" cstate="print"/>
          <a:srcRect/>
          <a:stretch>
            <a:fillRect/>
          </a:stretch>
        </p:blipFill>
        <p:spPr bwMode="auto">
          <a:xfrm>
            <a:off x="251520" y="0"/>
            <a:ext cx="4896544" cy="2393504"/>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60000">
              <a:schemeClr val="bg2">
                <a:shade val="92000"/>
                <a:satMod val="230000"/>
              </a:schemeClr>
            </a:gs>
            <a:gs pos="100000">
              <a:schemeClr val="bg2">
                <a:tint val="85000"/>
                <a:satMod val="400000"/>
              </a:schemeClr>
            </a:gs>
          </a:gsLst>
          <a:lin ang="5400000" scaled="0"/>
        </a:gradFill>
        <a:effectLst/>
      </p:bgPr>
    </p:bg>
    <p:spTree>
      <p:nvGrpSpPr>
        <p:cNvPr id="1" name=""/>
        <p:cNvGrpSpPr/>
        <p:nvPr/>
      </p:nvGrpSpPr>
      <p:grpSpPr>
        <a:xfrm>
          <a:off x="0" y="0"/>
          <a:ext cx="0" cy="0"/>
          <a:chOff x="0" y="0"/>
          <a:chExt cx="0" cy="0"/>
        </a:xfrm>
      </p:grpSpPr>
      <p:sp>
        <p:nvSpPr>
          <p:cNvPr id="23555" name="Rectangle 3"/>
          <p:cNvSpPr>
            <a:spLocks noChangeArrowheads="1"/>
          </p:cNvSpPr>
          <p:nvPr/>
        </p:nvSpPr>
        <p:spPr bwMode="auto">
          <a:xfrm rot="10800000" flipV="1">
            <a:off x="4283968" y="299990"/>
            <a:ext cx="4860032" cy="6247864"/>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Font typeface="Arial" pitchFamily="34" charset="0"/>
              <a:buChar char="•"/>
            </a:pPr>
            <a:r>
              <a:rPr lang="en-IN" sz="2000" b="1" dirty="0" smtClean="0">
                <a:solidFill>
                  <a:srgbClr val="0070C0"/>
                </a:solidFill>
                <a:latin typeface="Tekton Pro" pitchFamily="34" charset="0"/>
              </a:rPr>
              <a:t>A Java virtual machine is a program which executes certain other programs, namely those containing Java </a:t>
            </a:r>
            <a:r>
              <a:rPr lang="en-IN" sz="2000" b="1" dirty="0" err="1" smtClean="0">
                <a:solidFill>
                  <a:srgbClr val="0070C0"/>
                </a:solidFill>
                <a:latin typeface="Tekton Pro" pitchFamily="34" charset="0"/>
              </a:rPr>
              <a:t>bytecode</a:t>
            </a:r>
            <a:r>
              <a:rPr lang="en-IN" sz="2000" b="1" dirty="0" smtClean="0">
                <a:solidFill>
                  <a:srgbClr val="0070C0"/>
                </a:solidFill>
                <a:latin typeface="Tekton Pro" pitchFamily="34" charset="0"/>
              </a:rPr>
              <a:t> instructions. JVM's are most often implemented to run on an existing </a:t>
            </a:r>
            <a:r>
              <a:rPr lang="en-IN" sz="2000" b="1" dirty="0" smtClean="0">
                <a:solidFill>
                  <a:srgbClr val="0070C0"/>
                </a:solidFill>
                <a:latin typeface="Tekton Pro" pitchFamily="34" charset="0"/>
                <a:hlinkClick r:id="rId2" tooltip="Operating system"/>
              </a:rPr>
              <a:t>operating system</a:t>
            </a:r>
            <a:r>
              <a:rPr lang="en-IN" sz="2000" b="1" dirty="0" smtClean="0">
                <a:solidFill>
                  <a:srgbClr val="0070C0"/>
                </a:solidFill>
                <a:latin typeface="Tekton Pro" pitchFamily="34" charset="0"/>
              </a:rPr>
              <a:t>, but can also be implemented to run directly on hardware.</a:t>
            </a:r>
          </a:p>
          <a:p>
            <a:pPr lvl="0" fontAlgn="base">
              <a:spcBef>
                <a:spcPct val="0"/>
              </a:spcBef>
              <a:spcAft>
                <a:spcPct val="0"/>
              </a:spcAft>
              <a:buFont typeface="Arial" pitchFamily="34" charset="0"/>
              <a:buChar char="•"/>
            </a:pPr>
            <a:r>
              <a:rPr lang="en-IN" sz="2000" b="1" dirty="0" smtClean="0">
                <a:solidFill>
                  <a:srgbClr val="0070C0"/>
                </a:solidFill>
                <a:latin typeface="Tekton Pro" pitchFamily="34" charset="0"/>
              </a:rPr>
              <a:t> A JVM provides a </a:t>
            </a:r>
            <a:r>
              <a:rPr lang="en-IN" sz="2000" b="1" dirty="0" smtClean="0">
                <a:solidFill>
                  <a:srgbClr val="0070C0"/>
                </a:solidFill>
                <a:latin typeface="Tekton Pro" pitchFamily="34" charset="0"/>
                <a:hlinkClick r:id="rId3" tooltip="Run-time environment"/>
              </a:rPr>
              <a:t>run-time environment</a:t>
            </a:r>
            <a:r>
              <a:rPr lang="en-IN" sz="2000" b="1" dirty="0" smtClean="0">
                <a:solidFill>
                  <a:srgbClr val="0070C0"/>
                </a:solidFill>
                <a:latin typeface="Tekton Pro" pitchFamily="34" charset="0"/>
              </a:rPr>
              <a:t> in which </a:t>
            </a:r>
            <a:r>
              <a:rPr lang="en-IN" sz="2000" b="1" dirty="0" smtClean="0">
                <a:solidFill>
                  <a:srgbClr val="0070C0"/>
                </a:solidFill>
                <a:latin typeface="Tekton Pro" pitchFamily="34" charset="0"/>
                <a:hlinkClick r:id="rId4" tooltip="Java bytecode"/>
              </a:rPr>
              <a:t>Java </a:t>
            </a:r>
            <a:r>
              <a:rPr lang="en-IN" sz="2000" b="1" dirty="0" err="1" smtClean="0">
                <a:solidFill>
                  <a:srgbClr val="0070C0"/>
                </a:solidFill>
                <a:latin typeface="Tekton Pro" pitchFamily="34" charset="0"/>
                <a:hlinkClick r:id="rId4" tooltip="Java bytecode"/>
              </a:rPr>
              <a:t>bytecode</a:t>
            </a:r>
            <a:r>
              <a:rPr lang="en-IN" sz="2000" b="1" dirty="0" smtClean="0">
                <a:solidFill>
                  <a:srgbClr val="0070C0"/>
                </a:solidFill>
                <a:latin typeface="Tekton Pro" pitchFamily="34" charset="0"/>
              </a:rPr>
              <a:t> can be executed, enabling features such as </a:t>
            </a:r>
            <a:r>
              <a:rPr lang="en-IN" sz="2000" b="1" dirty="0" smtClean="0">
                <a:solidFill>
                  <a:srgbClr val="0070C0"/>
                </a:solidFill>
                <a:latin typeface="Tekton Pro" pitchFamily="34" charset="0"/>
                <a:hlinkClick r:id="rId5" tooltip="Automated exception handling"/>
              </a:rPr>
              <a:t>automated exception handling</a:t>
            </a:r>
            <a:r>
              <a:rPr lang="en-IN" sz="2000" b="1" dirty="0" smtClean="0">
                <a:solidFill>
                  <a:srgbClr val="0070C0"/>
                </a:solidFill>
                <a:latin typeface="Tekton Pro" pitchFamily="34" charset="0"/>
              </a:rPr>
              <a:t>, which provides </a:t>
            </a:r>
            <a:r>
              <a:rPr lang="en-IN" sz="2000" b="1" i="1" dirty="0" smtClean="0">
                <a:solidFill>
                  <a:srgbClr val="0070C0"/>
                </a:solidFill>
                <a:latin typeface="Tekton Pro" pitchFamily="34" charset="0"/>
              </a:rPr>
              <a:t>root-cause</a:t>
            </a:r>
            <a:r>
              <a:rPr lang="en-IN" sz="2000" b="1" dirty="0" smtClean="0">
                <a:solidFill>
                  <a:srgbClr val="0070C0"/>
                </a:solidFill>
                <a:latin typeface="Tekton Pro" pitchFamily="34" charset="0"/>
              </a:rPr>
              <a:t> debugging information for every software error (</a:t>
            </a:r>
            <a:r>
              <a:rPr lang="en-IN" sz="2000" b="1" dirty="0" smtClean="0">
                <a:solidFill>
                  <a:srgbClr val="0070C0"/>
                </a:solidFill>
                <a:latin typeface="Tekton Pro" pitchFamily="34" charset="0"/>
                <a:hlinkClick r:id="rId6" tooltip="Exception handling"/>
              </a:rPr>
              <a:t>exception</a:t>
            </a:r>
            <a:r>
              <a:rPr lang="en-IN" sz="2000" b="1" dirty="0" smtClean="0">
                <a:solidFill>
                  <a:srgbClr val="0070C0"/>
                </a:solidFill>
                <a:latin typeface="Tekton Pro" pitchFamily="34" charset="0"/>
              </a:rPr>
              <a:t>).</a:t>
            </a:r>
          </a:p>
          <a:p>
            <a:pPr lvl="0" fontAlgn="base">
              <a:spcBef>
                <a:spcPct val="0"/>
              </a:spcBef>
              <a:spcAft>
                <a:spcPct val="0"/>
              </a:spcAft>
              <a:buFont typeface="Arial" pitchFamily="34" charset="0"/>
              <a:buChar char="•"/>
            </a:pPr>
            <a:r>
              <a:rPr lang="en-IN" sz="2000" b="1" dirty="0" smtClean="0">
                <a:solidFill>
                  <a:srgbClr val="0070C0"/>
                </a:solidFill>
                <a:latin typeface="Tekton Pro" pitchFamily="34" charset="0"/>
              </a:rPr>
              <a:t> A JVM is distributed along with </a:t>
            </a:r>
            <a:r>
              <a:rPr lang="en-IN" sz="2000" b="1" dirty="0" smtClean="0">
                <a:solidFill>
                  <a:srgbClr val="0070C0"/>
                </a:solidFill>
                <a:latin typeface="Tekton Pro" pitchFamily="34" charset="0"/>
                <a:hlinkClick r:id="rId7" tooltip="Java Class Library"/>
              </a:rPr>
              <a:t>Java Class Library</a:t>
            </a:r>
            <a:r>
              <a:rPr lang="en-IN" sz="2000" b="1" dirty="0" smtClean="0">
                <a:solidFill>
                  <a:srgbClr val="0070C0"/>
                </a:solidFill>
                <a:latin typeface="Tekton Pro" pitchFamily="34" charset="0"/>
              </a:rPr>
              <a:t>, a set of </a:t>
            </a:r>
            <a:r>
              <a:rPr lang="en-IN" sz="2000" b="1" dirty="0" smtClean="0">
                <a:solidFill>
                  <a:srgbClr val="0070C0"/>
                </a:solidFill>
                <a:latin typeface="Tekton Pro" pitchFamily="34" charset="0"/>
                <a:hlinkClick r:id="rId8" tooltip="Standard library"/>
              </a:rPr>
              <a:t>standard class libraries</a:t>
            </a:r>
            <a:r>
              <a:rPr lang="en-IN" sz="2000" b="1" dirty="0" smtClean="0">
                <a:solidFill>
                  <a:srgbClr val="0070C0"/>
                </a:solidFill>
                <a:latin typeface="Tekton Pro" pitchFamily="34" charset="0"/>
              </a:rPr>
              <a:t> (in </a:t>
            </a:r>
            <a:r>
              <a:rPr lang="en-IN" sz="2000" b="1" dirty="0" smtClean="0">
                <a:solidFill>
                  <a:srgbClr val="0070C0"/>
                </a:solidFill>
                <a:latin typeface="Tekton Pro" pitchFamily="34" charset="0"/>
                <a:hlinkClick r:id="rId4" tooltip="Java bytecode"/>
              </a:rPr>
              <a:t>Java </a:t>
            </a:r>
            <a:r>
              <a:rPr lang="en-IN" sz="2000" b="1" dirty="0" err="1" smtClean="0">
                <a:solidFill>
                  <a:srgbClr val="0070C0"/>
                </a:solidFill>
                <a:latin typeface="Tekton Pro" pitchFamily="34" charset="0"/>
                <a:hlinkClick r:id="rId4" tooltip="Java bytecode"/>
              </a:rPr>
              <a:t>bytecode</a:t>
            </a:r>
            <a:r>
              <a:rPr lang="en-IN" sz="2000" b="1" dirty="0" smtClean="0">
                <a:solidFill>
                  <a:srgbClr val="0070C0"/>
                </a:solidFill>
                <a:latin typeface="Tekton Pro" pitchFamily="34" charset="0"/>
              </a:rPr>
              <a:t>) that implement the Java </a:t>
            </a:r>
            <a:r>
              <a:rPr lang="en-IN" sz="2000" b="1" dirty="0" smtClean="0">
                <a:solidFill>
                  <a:srgbClr val="0070C0"/>
                </a:solidFill>
                <a:latin typeface="Tekton Pro" pitchFamily="34" charset="0"/>
                <a:hlinkClick r:id="rId9" tooltip="Application programming interface"/>
              </a:rPr>
              <a:t>Application programming interface (API)</a:t>
            </a:r>
            <a:r>
              <a:rPr lang="en-IN" sz="2000" b="1" dirty="0" smtClean="0">
                <a:solidFill>
                  <a:srgbClr val="0070C0"/>
                </a:solidFill>
                <a:latin typeface="Tekton Pro" pitchFamily="34" charset="0"/>
              </a:rPr>
              <a:t>. These libraries, bundled together with the JVM, form </a:t>
            </a:r>
            <a:r>
              <a:rPr lang="en-IN" sz="2000" b="1" dirty="0" err="1" smtClean="0">
                <a:solidFill>
                  <a:srgbClr val="0070C0"/>
                </a:solidFill>
                <a:latin typeface="Tekton Pro" pitchFamily="34" charset="0"/>
              </a:rPr>
              <a:t>the</a:t>
            </a:r>
            <a:r>
              <a:rPr lang="en-IN" sz="2000" b="1" dirty="0" err="1" smtClean="0">
                <a:solidFill>
                  <a:srgbClr val="0070C0"/>
                </a:solidFill>
                <a:latin typeface="Tekton Pro" pitchFamily="34" charset="0"/>
                <a:hlinkClick r:id="rId10" tooltip="Java Runtime Environment"/>
              </a:rPr>
              <a:t>Java</a:t>
            </a:r>
            <a:r>
              <a:rPr lang="en-IN" sz="2000" b="1" dirty="0" smtClean="0">
                <a:solidFill>
                  <a:srgbClr val="0070C0"/>
                </a:solidFill>
                <a:latin typeface="Tekton Pro" pitchFamily="34" charset="0"/>
                <a:hlinkClick r:id="rId10" tooltip="Java Runtime Environment"/>
              </a:rPr>
              <a:t> Runtime Environment (JRE)</a:t>
            </a:r>
            <a:r>
              <a:rPr lang="en-IN" sz="2000" b="1" dirty="0" smtClean="0">
                <a:solidFill>
                  <a:srgbClr val="0070C0"/>
                </a:solidFill>
                <a:latin typeface="Tekton Pro" pitchFamily="34" charset="0"/>
              </a:rPr>
              <a:t>.</a:t>
            </a:r>
            <a:endParaRPr kumimoji="0" lang="en-US" sz="2000" b="1" i="0" u="none" strike="noStrike" cap="none" normalizeH="0" baseline="0" dirty="0" smtClean="0">
              <a:ln>
                <a:noFill/>
              </a:ln>
              <a:solidFill>
                <a:srgbClr val="0070C0"/>
              </a:solidFill>
              <a:effectLst/>
              <a:latin typeface="Tekton Pro" pitchFamily="34" charset="0"/>
              <a:cs typeface="Arial" pitchFamily="34" charset="0"/>
            </a:endParaRPr>
          </a:p>
        </p:txBody>
      </p:sp>
      <p:pic>
        <p:nvPicPr>
          <p:cNvPr id="5" name="Picture 4" descr="http://www.codeproject.com/KB/java/How_JVM_Works/JVM2.png"/>
          <p:cNvPicPr>
            <a:picLocks noChangeAspect="1" noChangeArrowheads="1"/>
          </p:cNvPicPr>
          <p:nvPr/>
        </p:nvPicPr>
        <p:blipFill>
          <a:blip r:embed="rId11" cstate="print"/>
          <a:srcRect/>
          <a:stretch>
            <a:fillRect/>
          </a:stretch>
        </p:blipFill>
        <p:spPr bwMode="auto">
          <a:xfrm>
            <a:off x="179512" y="1340768"/>
            <a:ext cx="3972963" cy="3622003"/>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pic>
        <p:nvPicPr>
          <p:cNvPr id="26626" name="Picture 2" descr="http://i.stack.imgur.com/AJPba.png"/>
          <p:cNvPicPr>
            <a:picLocks noChangeAspect="1" noChangeArrowheads="1"/>
          </p:cNvPicPr>
          <p:nvPr/>
        </p:nvPicPr>
        <p:blipFill>
          <a:blip r:embed="rId2" cstate="print"/>
          <a:srcRect/>
          <a:stretch>
            <a:fillRect/>
          </a:stretch>
        </p:blipFill>
        <p:spPr bwMode="auto">
          <a:xfrm>
            <a:off x="1835696" y="2780928"/>
            <a:ext cx="5688632" cy="1658352"/>
          </a:xfrm>
          <a:prstGeom prst="rect">
            <a:avLst/>
          </a:prstGeom>
          <a:noFill/>
        </p:spPr>
      </p:pic>
      <p:sp>
        <p:nvSpPr>
          <p:cNvPr id="3" name="Rectangle 2"/>
          <p:cNvSpPr/>
          <p:nvPr/>
        </p:nvSpPr>
        <p:spPr>
          <a:xfrm>
            <a:off x="2195736" y="260648"/>
            <a:ext cx="5400600" cy="830997"/>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2400" b="1" cap="none" spc="0" dirty="0" smtClean="0">
                <a:ln/>
                <a:solidFill>
                  <a:srgbClr val="FF0000"/>
                </a:solidFill>
                <a:effectLst/>
                <a:latin typeface="Engravers MT" pitchFamily="18" charset="0"/>
              </a:rPr>
              <a:t>JDK</a:t>
            </a:r>
          </a:p>
          <a:p>
            <a:pPr algn="ctr"/>
            <a:r>
              <a:rPr lang="en-US" sz="2400" b="1" cap="none" spc="0" dirty="0" smtClean="0">
                <a:ln/>
                <a:solidFill>
                  <a:srgbClr val="FF0000"/>
                </a:solidFill>
                <a:effectLst/>
                <a:latin typeface="Engravers MT" pitchFamily="18" charset="0"/>
              </a:rPr>
              <a:t>(java development kit)</a:t>
            </a:r>
            <a:endParaRPr lang="en-US" sz="2400" b="1" cap="none" spc="0" dirty="0">
              <a:ln/>
              <a:solidFill>
                <a:srgbClr val="FF0000"/>
              </a:solidFill>
              <a:effectLst/>
              <a:latin typeface="Engravers MT" pitchFamily="18" charset="0"/>
            </a:endParaRPr>
          </a:p>
        </p:txBody>
      </p:sp>
      <p:sp>
        <p:nvSpPr>
          <p:cNvPr id="4" name="Rectangle 3"/>
          <p:cNvSpPr/>
          <p:nvPr/>
        </p:nvSpPr>
        <p:spPr>
          <a:xfrm>
            <a:off x="539552" y="1412776"/>
            <a:ext cx="8280920" cy="1692771"/>
          </a:xfrm>
          <a:prstGeom prst="rect">
            <a:avLst/>
          </a:prstGeom>
        </p:spPr>
        <p:txBody>
          <a:bodyPr wrap="square">
            <a:spAutoFit/>
          </a:bodyPr>
          <a:lstStyle/>
          <a:p>
            <a:r>
              <a:rPr lang="en-IN" sz="2000" b="1" dirty="0" smtClean="0"/>
              <a:t>The Java Development Kit (JDK) is an implementation of either one of the </a:t>
            </a:r>
            <a:r>
              <a:rPr lang="en-IN" sz="2000" b="1" dirty="0" smtClean="0">
                <a:hlinkClick r:id="rId3" tooltip="Java SE"/>
              </a:rPr>
              <a:t>Java SE</a:t>
            </a:r>
            <a:r>
              <a:rPr lang="en-IN" sz="2000" b="1" dirty="0" smtClean="0"/>
              <a:t>, </a:t>
            </a:r>
            <a:r>
              <a:rPr lang="en-IN" sz="2000" b="1" dirty="0" smtClean="0">
                <a:hlinkClick r:id="rId4" tooltip="Java EE"/>
              </a:rPr>
              <a:t>Java EE</a:t>
            </a:r>
            <a:r>
              <a:rPr lang="en-IN" sz="2000" b="1" dirty="0" smtClean="0"/>
              <a:t> or </a:t>
            </a:r>
            <a:r>
              <a:rPr lang="en-IN" sz="2000" b="1" dirty="0" smtClean="0">
                <a:hlinkClick r:id="rId5" tooltip="Java ME"/>
              </a:rPr>
              <a:t>Java ME</a:t>
            </a:r>
            <a:r>
              <a:rPr lang="en-IN" sz="2000" b="1" dirty="0" smtClean="0"/>
              <a:t> platforms</a:t>
            </a:r>
            <a:r>
              <a:rPr lang="en-IN" sz="2000" b="1" baseline="30000" dirty="0" smtClean="0">
                <a:hlinkClick r:id="rId6"/>
              </a:rPr>
              <a:t>[1]</a:t>
            </a:r>
            <a:r>
              <a:rPr lang="en-IN" sz="2000" b="1" dirty="0" smtClean="0"/>
              <a:t>released by </a:t>
            </a:r>
            <a:r>
              <a:rPr lang="en-IN" sz="2000" b="1" u="sng" dirty="0" smtClean="0">
                <a:hlinkClick r:id="rId7" tooltip="Oracle Corporation"/>
              </a:rPr>
              <a:t>Oracle Corporation</a:t>
            </a:r>
            <a:r>
              <a:rPr lang="en-IN" sz="2000" b="1" dirty="0" smtClean="0"/>
              <a:t> in the form of a binary product aimed at </a:t>
            </a:r>
            <a:r>
              <a:rPr lang="en-IN" sz="2000" b="1" dirty="0" smtClean="0">
                <a:hlinkClick r:id="rId8" tooltip="Java (programming language)"/>
              </a:rPr>
              <a:t>Java</a:t>
            </a:r>
            <a:r>
              <a:rPr lang="en-IN" sz="2000" b="1" dirty="0" smtClean="0"/>
              <a:t> developers on </a:t>
            </a:r>
            <a:r>
              <a:rPr lang="en-IN" sz="2000" b="1" dirty="0" smtClean="0">
                <a:hlinkClick r:id="rId9" tooltip="Solaris (operating system)"/>
              </a:rPr>
              <a:t>Solaris</a:t>
            </a:r>
            <a:r>
              <a:rPr lang="en-IN" sz="2000" b="1" dirty="0" smtClean="0"/>
              <a:t>, </a:t>
            </a:r>
            <a:r>
              <a:rPr lang="en-IN" sz="2000" b="1" dirty="0" smtClean="0">
                <a:hlinkClick r:id="rId10" tooltip="Linux"/>
              </a:rPr>
              <a:t>Linux</a:t>
            </a:r>
            <a:r>
              <a:rPr lang="en-IN" sz="2000" b="1" dirty="0" smtClean="0"/>
              <a:t>, </a:t>
            </a:r>
            <a:r>
              <a:rPr lang="en-IN" sz="2000" b="1" dirty="0" smtClean="0">
                <a:hlinkClick r:id="rId11" tooltip="Mac OS X"/>
              </a:rPr>
              <a:t>Mac OS X</a:t>
            </a:r>
            <a:r>
              <a:rPr lang="en-IN" sz="2000" b="1" dirty="0" smtClean="0"/>
              <a:t> </a:t>
            </a:r>
            <a:r>
              <a:rPr lang="en-IN" sz="2000" b="1" dirty="0" err="1" smtClean="0"/>
              <a:t>or</a:t>
            </a:r>
            <a:r>
              <a:rPr lang="en-IN" sz="2000" b="1" dirty="0" err="1" smtClean="0">
                <a:hlinkClick r:id="rId12" tooltip="Windows"/>
              </a:rPr>
              <a:t>Windows</a:t>
            </a:r>
            <a:r>
              <a:rPr lang="en-IN" sz="2000" b="1" dirty="0" smtClean="0"/>
              <a:t>.</a:t>
            </a:r>
            <a:r>
              <a:rPr lang="en-IN" sz="2000" b="1" baseline="30000" dirty="0" smtClean="0">
                <a:hlinkClick r:id="rId6"/>
              </a:rPr>
              <a:t>[</a:t>
            </a:r>
            <a:r>
              <a:rPr lang="en-IN" baseline="30000" dirty="0" smtClean="0">
                <a:hlinkClick r:id="rId6"/>
              </a:rPr>
              <a:t>2]</a:t>
            </a:r>
            <a:endParaRPr lang="en-IN" baseline="30000" dirty="0" smtClean="0"/>
          </a:p>
          <a:p>
            <a:endParaRPr lang="en-IN" baseline="30000" dirty="0" smtClean="0"/>
          </a:p>
          <a:p>
            <a:endParaRPr lang="en-IN" baseline="30000" dirty="0" smtClean="0"/>
          </a:p>
        </p:txBody>
      </p:sp>
      <p:sp>
        <p:nvSpPr>
          <p:cNvPr id="7" name="TextBox 6"/>
          <p:cNvSpPr txBox="1"/>
          <p:nvPr/>
        </p:nvSpPr>
        <p:spPr>
          <a:xfrm>
            <a:off x="539552" y="4653136"/>
            <a:ext cx="8208912" cy="1938992"/>
          </a:xfrm>
          <a:prstGeom prst="rect">
            <a:avLst/>
          </a:prstGeom>
          <a:noFill/>
        </p:spPr>
        <p:txBody>
          <a:bodyPr wrap="square" rtlCol="0">
            <a:spAutoFit/>
          </a:bodyPr>
          <a:lstStyle/>
          <a:p>
            <a:r>
              <a:rPr lang="en-IN" sz="2000" b="1" dirty="0" smtClean="0"/>
              <a:t> Since the introduction of the </a:t>
            </a:r>
            <a:r>
              <a:rPr lang="en-IN" sz="2000" b="1" dirty="0" smtClean="0">
                <a:hlinkClick r:id="rId13" tooltip="Java (software platform)"/>
              </a:rPr>
              <a:t>Java</a:t>
            </a:r>
            <a:r>
              <a:rPr lang="en-IN" sz="2000" b="1" dirty="0" smtClean="0"/>
              <a:t> platform, it has been by far the most widely used Software Development Kit (</a:t>
            </a:r>
            <a:r>
              <a:rPr lang="en-IN" sz="2000" b="1" dirty="0" smtClean="0">
                <a:hlinkClick r:id="rId14" tooltip="Software development kit"/>
              </a:rPr>
              <a:t>SDK</a:t>
            </a:r>
            <a:r>
              <a:rPr lang="en-IN" sz="2000" b="1" dirty="0" smtClean="0"/>
              <a:t>).</a:t>
            </a:r>
            <a:r>
              <a:rPr lang="en-IN" sz="2000" b="1" baseline="30000" dirty="0" smtClean="0"/>
              <a:t>[</a:t>
            </a:r>
            <a:r>
              <a:rPr lang="en-IN" sz="2000" b="1" i="1" baseline="30000" dirty="0" smtClean="0">
                <a:hlinkClick r:id="rId15" tooltip="Wikipedia:Citation needed"/>
              </a:rPr>
              <a:t>citation needed</a:t>
            </a:r>
            <a:r>
              <a:rPr lang="en-IN" sz="2000" b="1" baseline="30000" dirty="0" smtClean="0"/>
              <a:t>]</a:t>
            </a:r>
            <a:r>
              <a:rPr lang="en-IN" sz="2000" b="1" dirty="0" smtClean="0"/>
              <a:t> </a:t>
            </a:r>
          </a:p>
          <a:p>
            <a:r>
              <a:rPr lang="en-IN" sz="2000" b="1" dirty="0" smtClean="0"/>
              <a:t>On 17 November 2006, Sun announced that it would be released under the </a:t>
            </a:r>
            <a:r>
              <a:rPr lang="en-IN" sz="2000" b="1" dirty="0" smtClean="0">
                <a:hlinkClick r:id="rId16" tooltip="GNU General Public License"/>
              </a:rPr>
              <a:t>GNU General Public License</a:t>
            </a:r>
            <a:r>
              <a:rPr lang="en-IN" sz="2000" b="1" dirty="0" smtClean="0"/>
              <a:t>(GPL), thus making it </a:t>
            </a:r>
            <a:r>
              <a:rPr lang="en-IN" sz="2000" b="1" dirty="0" smtClean="0">
                <a:hlinkClick r:id="rId17" tooltip="Free software"/>
              </a:rPr>
              <a:t>free software</a:t>
            </a:r>
            <a:r>
              <a:rPr lang="en-IN" sz="2000" b="1" dirty="0" smtClean="0"/>
              <a:t>. This happened in large part on 8 May 2007, when Sun contributed the source code to </a:t>
            </a:r>
            <a:r>
              <a:rPr lang="en-IN" sz="2000" b="1" dirty="0" err="1" smtClean="0"/>
              <a:t>the</a:t>
            </a:r>
            <a:r>
              <a:rPr lang="en-IN" sz="2000" b="1" dirty="0" err="1" smtClean="0">
                <a:hlinkClick r:id="rId18" tooltip="OpenJDK"/>
              </a:rPr>
              <a:t>OpenJDK</a:t>
            </a:r>
            <a:r>
              <a:rPr lang="en-IN" sz="2000" b="1" dirty="0" smtClean="0"/>
              <a:t>.</a:t>
            </a:r>
            <a:r>
              <a:rPr lang="en-IN" sz="2000" b="1" baseline="30000" dirty="0" smtClean="0">
                <a:hlinkClick r:id="rId6"/>
              </a:rPr>
              <a:t>[3]</a:t>
            </a:r>
            <a:endParaRPr lang="en-IN" sz="2000" b="1" dirty="0"/>
          </a:p>
        </p:txBody>
      </p:sp>
      <p:sp>
        <p:nvSpPr>
          <p:cNvPr id="8" name="Cloud 7"/>
          <p:cNvSpPr/>
          <p:nvPr/>
        </p:nvSpPr>
        <p:spPr>
          <a:xfrm>
            <a:off x="0" y="188640"/>
            <a:ext cx="2267744" cy="115212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539552" y="260648"/>
            <a:ext cx="1152128" cy="1015663"/>
          </a:xfrm>
          <a:prstGeom prst="rect">
            <a:avLst/>
          </a:prstGeom>
          <a:noFill/>
        </p:spPr>
        <p:txBody>
          <a:bodyPr wrap="square" rtlCol="0">
            <a:spAutoFit/>
          </a:bodyPr>
          <a:lstStyle/>
          <a:p>
            <a:r>
              <a:rPr lang="en-IN" sz="2000" b="1" dirty="0" smtClean="0">
                <a:solidFill>
                  <a:srgbClr val="FF0000"/>
                </a:solidFill>
              </a:rPr>
              <a:t>Subset     OF</a:t>
            </a:r>
          </a:p>
          <a:p>
            <a:r>
              <a:rPr lang="en-IN" sz="2000" b="1" dirty="0" smtClean="0">
                <a:solidFill>
                  <a:srgbClr val="FF0000"/>
                </a:solidFill>
              </a:rPr>
              <a:t>    SDK   </a:t>
            </a:r>
            <a:endParaRPr lang="en-IN" sz="2000" b="1" dirty="0">
              <a:solidFill>
                <a:srgbClr val="FF0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2483768" y="2348880"/>
            <a:ext cx="4248472" cy="1944216"/>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3563888" y="2492896"/>
            <a:ext cx="2191882" cy="2585323"/>
          </a:xfrm>
          <a:prstGeom prst="rect">
            <a:avLst/>
          </a:prstGeom>
          <a:noFill/>
        </p:spPr>
        <p:txBody>
          <a:bodyPr wrap="none" lIns="91440" tIns="45720" rIns="91440" bIns="45720">
            <a:spAutoFit/>
          </a:bodyPr>
          <a:lstStyle/>
          <a:p>
            <a:pPr algn="ctr"/>
            <a:r>
              <a:rPr lang="en-US" sz="3600" b="1" cap="none" spc="0" dirty="0" smtClean="0">
                <a:ln w="10541" cmpd="sng">
                  <a:solidFill>
                    <a:srgbClr val="7D7D7D">
                      <a:tint val="100000"/>
                      <a:shade val="100000"/>
                      <a:satMod val="110000"/>
                    </a:srgbClr>
                  </a:solidFill>
                  <a:prstDash val="solid"/>
                </a:ln>
                <a:solidFill>
                  <a:srgbClr val="FF0000"/>
                </a:solidFill>
                <a:effectLst/>
              </a:rPr>
              <a:t>FEATURES </a:t>
            </a:r>
          </a:p>
          <a:p>
            <a:pPr algn="ctr"/>
            <a:r>
              <a:rPr lang="en-US" sz="3600" b="1" cap="none" spc="0" dirty="0" smtClean="0">
                <a:ln w="10541" cmpd="sng">
                  <a:solidFill>
                    <a:srgbClr val="7D7D7D">
                      <a:tint val="100000"/>
                      <a:shade val="100000"/>
                      <a:satMod val="110000"/>
                    </a:srgbClr>
                  </a:solidFill>
                  <a:prstDash val="solid"/>
                </a:ln>
                <a:solidFill>
                  <a:srgbClr val="FF0000"/>
                </a:solidFill>
                <a:effectLst/>
              </a:rPr>
              <a:t>OF</a:t>
            </a:r>
          </a:p>
          <a:p>
            <a:pPr algn="ctr"/>
            <a:r>
              <a:rPr lang="en-US" sz="3600" b="1" cap="none" spc="0" dirty="0" smtClean="0">
                <a:ln w="10541" cmpd="sng">
                  <a:solidFill>
                    <a:srgbClr val="7D7D7D">
                      <a:tint val="100000"/>
                      <a:shade val="100000"/>
                      <a:satMod val="110000"/>
                    </a:srgbClr>
                  </a:solidFill>
                  <a:prstDash val="solid"/>
                </a:ln>
                <a:solidFill>
                  <a:srgbClr val="FF0000"/>
                </a:solidFill>
                <a:effectLst/>
              </a:rPr>
              <a:t>JAVA</a:t>
            </a:r>
          </a:p>
          <a:p>
            <a:pPr algn="ct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
        <p:nvSpPr>
          <p:cNvPr id="5" name="Cloud Callout 4"/>
          <p:cNvSpPr/>
          <p:nvPr/>
        </p:nvSpPr>
        <p:spPr>
          <a:xfrm>
            <a:off x="1187624" y="548680"/>
            <a:ext cx="2016224" cy="1080120"/>
          </a:xfrm>
          <a:prstGeom prst="cloudCallout">
            <a:avLst>
              <a:gd name="adj1" fmla="val 42123"/>
              <a:gd name="adj2" fmla="val 128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solidFill>
                  <a:schemeClr val="tx1"/>
                </a:solidFill>
                <a:latin typeface="+mj-lt"/>
              </a:rPr>
              <a:t>simple</a:t>
            </a:r>
            <a:endParaRPr lang="en-IN" sz="2000" b="1" dirty="0">
              <a:solidFill>
                <a:schemeClr val="tx1"/>
              </a:solidFill>
              <a:latin typeface="+mj-lt"/>
            </a:endParaRPr>
          </a:p>
        </p:txBody>
      </p:sp>
      <p:sp>
        <p:nvSpPr>
          <p:cNvPr id="6" name="Cloud Callout 5"/>
          <p:cNvSpPr/>
          <p:nvPr/>
        </p:nvSpPr>
        <p:spPr>
          <a:xfrm>
            <a:off x="3779912" y="260648"/>
            <a:ext cx="2016224" cy="1080120"/>
          </a:xfrm>
          <a:prstGeom prst="cloudCallout">
            <a:avLst>
              <a:gd name="adj1" fmla="val 10028"/>
              <a:gd name="adj2" fmla="val 1341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tx1">
                    <a:lumMod val="95000"/>
                    <a:lumOff val="5000"/>
                  </a:schemeClr>
                </a:solidFill>
              </a:rPr>
              <a:t>OBJECT ORIENTED</a:t>
            </a:r>
            <a:endParaRPr lang="en-IN" b="1" dirty="0">
              <a:solidFill>
                <a:schemeClr val="tx1">
                  <a:lumMod val="95000"/>
                  <a:lumOff val="5000"/>
                </a:schemeClr>
              </a:solidFill>
            </a:endParaRPr>
          </a:p>
        </p:txBody>
      </p:sp>
      <p:sp>
        <p:nvSpPr>
          <p:cNvPr id="7" name="Cloud Callout 6"/>
          <p:cNvSpPr/>
          <p:nvPr/>
        </p:nvSpPr>
        <p:spPr>
          <a:xfrm rot="922825">
            <a:off x="6515336" y="430244"/>
            <a:ext cx="1756622" cy="1056532"/>
          </a:xfrm>
          <a:prstGeom prst="cloudCallout">
            <a:avLst>
              <a:gd name="adj1" fmla="val -38813"/>
              <a:gd name="adj2" fmla="val 1523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tx1"/>
                </a:solidFill>
              </a:rPr>
              <a:t>DISTRIBUTED</a:t>
            </a:r>
            <a:endParaRPr lang="en-IN" b="1" dirty="0">
              <a:solidFill>
                <a:schemeClr val="tx1"/>
              </a:solidFill>
            </a:endParaRPr>
          </a:p>
        </p:txBody>
      </p:sp>
      <p:sp>
        <p:nvSpPr>
          <p:cNvPr id="8" name="Cloud Callout 7"/>
          <p:cNvSpPr/>
          <p:nvPr/>
        </p:nvSpPr>
        <p:spPr>
          <a:xfrm>
            <a:off x="179512" y="1916832"/>
            <a:ext cx="2016224" cy="1368152"/>
          </a:xfrm>
          <a:prstGeom prst="cloudCallout">
            <a:avLst>
              <a:gd name="adj1" fmla="val 68637"/>
              <a:gd name="adj2" fmla="val 833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tx1">
                    <a:lumMod val="95000"/>
                    <a:lumOff val="5000"/>
                  </a:schemeClr>
                </a:solidFill>
              </a:rPr>
              <a:t>ARCHITECTURE NEUTRAL</a:t>
            </a:r>
            <a:endParaRPr lang="en-IN" b="1" dirty="0">
              <a:solidFill>
                <a:schemeClr val="tx1">
                  <a:lumMod val="95000"/>
                  <a:lumOff val="5000"/>
                </a:schemeClr>
              </a:solidFill>
            </a:endParaRPr>
          </a:p>
        </p:txBody>
      </p:sp>
      <p:sp>
        <p:nvSpPr>
          <p:cNvPr id="9" name="Cloud Callout 8"/>
          <p:cNvSpPr/>
          <p:nvPr/>
        </p:nvSpPr>
        <p:spPr>
          <a:xfrm>
            <a:off x="251520" y="4437112"/>
            <a:ext cx="2088232" cy="1152128"/>
          </a:xfrm>
          <a:prstGeom prst="cloudCallout">
            <a:avLst>
              <a:gd name="adj1" fmla="val 94331"/>
              <a:gd name="adj2" fmla="val -750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tx1">
                    <a:lumMod val="95000"/>
                    <a:lumOff val="5000"/>
                  </a:schemeClr>
                </a:solidFill>
              </a:rPr>
              <a:t>INTERPRETED</a:t>
            </a:r>
            <a:endParaRPr lang="en-IN" b="1" dirty="0">
              <a:solidFill>
                <a:schemeClr val="tx1">
                  <a:lumMod val="95000"/>
                  <a:lumOff val="5000"/>
                </a:schemeClr>
              </a:solidFill>
            </a:endParaRPr>
          </a:p>
        </p:txBody>
      </p:sp>
      <p:sp>
        <p:nvSpPr>
          <p:cNvPr id="10" name="Cloud Callout 9"/>
          <p:cNvSpPr/>
          <p:nvPr/>
        </p:nvSpPr>
        <p:spPr>
          <a:xfrm>
            <a:off x="3203848" y="5373216"/>
            <a:ext cx="2016224" cy="1080120"/>
          </a:xfrm>
          <a:prstGeom prst="cloudCallout">
            <a:avLst>
              <a:gd name="adj1" fmla="val 23982"/>
              <a:gd name="adj2" fmla="val -1406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tx1">
                    <a:lumMod val="95000"/>
                    <a:lumOff val="5000"/>
                  </a:schemeClr>
                </a:solidFill>
              </a:rPr>
              <a:t>ROBUST</a:t>
            </a:r>
            <a:endParaRPr lang="en-IN" b="1" dirty="0">
              <a:solidFill>
                <a:schemeClr val="tx1">
                  <a:lumMod val="95000"/>
                  <a:lumOff val="5000"/>
                </a:schemeClr>
              </a:solidFill>
            </a:endParaRPr>
          </a:p>
        </p:txBody>
      </p:sp>
      <p:sp>
        <p:nvSpPr>
          <p:cNvPr id="11" name="Cloud Callout 10"/>
          <p:cNvSpPr/>
          <p:nvPr/>
        </p:nvSpPr>
        <p:spPr>
          <a:xfrm>
            <a:off x="6012160" y="4941168"/>
            <a:ext cx="2016224" cy="1080120"/>
          </a:xfrm>
          <a:prstGeom prst="cloudCallout">
            <a:avLst>
              <a:gd name="adj1" fmla="val -45092"/>
              <a:gd name="adj2" fmla="val -1380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tx1">
                    <a:lumMod val="95000"/>
                    <a:lumOff val="5000"/>
                  </a:schemeClr>
                </a:solidFill>
              </a:rPr>
              <a:t>SECURE</a:t>
            </a:r>
            <a:endParaRPr lang="en-IN" b="1" dirty="0">
              <a:solidFill>
                <a:schemeClr val="tx1">
                  <a:lumMod val="95000"/>
                  <a:lumOff val="5000"/>
                </a:schemeClr>
              </a:solidFill>
            </a:endParaRPr>
          </a:p>
        </p:txBody>
      </p:sp>
      <p:sp>
        <p:nvSpPr>
          <p:cNvPr id="14" name="Cloud Callout 13"/>
          <p:cNvSpPr/>
          <p:nvPr/>
        </p:nvSpPr>
        <p:spPr>
          <a:xfrm rot="1722587">
            <a:off x="7225234" y="2467972"/>
            <a:ext cx="1965414" cy="1056532"/>
          </a:xfrm>
          <a:prstGeom prst="cloudCallout">
            <a:avLst>
              <a:gd name="adj1" fmla="val -56214"/>
              <a:gd name="adj2" fmla="val 1044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tx1"/>
                </a:solidFill>
              </a:rPr>
              <a:t>MULTITHREADED</a:t>
            </a:r>
            <a:endParaRPr lang="en-IN" b="1"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7"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2000" fill="hold"/>
                                        <p:tgtEl>
                                          <p:spTgt spid="5"/>
                                        </p:tgtEl>
                                        <p:attrNameLst>
                                          <p:attrName>ppt_x</p:attrName>
                                        </p:attrNameLst>
                                      </p:cBhvr>
                                      <p:tavLst>
                                        <p:tav tm="0">
                                          <p:val>
                                            <p:strVal val="#ppt_x"/>
                                          </p:val>
                                        </p:tav>
                                        <p:tav tm="100000">
                                          <p:val>
                                            <p:strVal val="#ppt_x"/>
                                          </p:val>
                                        </p:tav>
                                      </p:tavLst>
                                    </p:anim>
                                    <p:anim calcmode="lin" valueType="num">
                                      <p:cBhvr additive="base">
                                        <p:cTn id="50"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6" presetClass="emph" presetSubtype="0" fill="hold" grpId="0" nodeType="clickEffect">
                                  <p:stCondLst>
                                    <p:cond delay="0"/>
                                  </p:stCondLst>
                                  <p:childTnLst>
                                    <p:animScale>
                                      <p:cBhvr>
                                        <p:cTn id="54"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179512" y="4149080"/>
            <a:ext cx="8532440"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00000"/>
                </a:solidFill>
                <a:effectLst/>
                <a:latin typeface="Algerian" pitchFamily="82" charset="0"/>
                <a:cs typeface="Times New Roman" pitchFamily="18" charset="0"/>
              </a:rPr>
              <a:t>D</a:t>
            </a:r>
            <a:r>
              <a:rPr kumimoji="0" lang="en-US" sz="2400" b="1" i="0" u="none" strike="noStrike" cap="none" normalizeH="0" baseline="0" dirty="0" smtClean="0" bmk="">
                <a:ln>
                  <a:noFill/>
                </a:ln>
                <a:solidFill>
                  <a:srgbClr val="000000"/>
                </a:solidFill>
                <a:effectLst/>
                <a:latin typeface="Algerian" pitchFamily="82" charset="0"/>
                <a:cs typeface="Times New Roman" pitchFamily="18" charset="0"/>
              </a:rPr>
              <a:t>istributed</a:t>
            </a:r>
            <a:endParaRPr kumimoji="0" lang="en-US" sz="2400" b="1" i="0" u="none" strike="noStrike" cap="none" normalizeH="0" baseline="0" dirty="0" smtClean="0">
              <a:ln>
                <a:noFill/>
              </a:ln>
              <a:solidFill>
                <a:srgbClr val="000000"/>
              </a:solidFill>
              <a:effectLst/>
              <a:latin typeface="Algerian" pitchFamily="82"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000000"/>
                </a:solidFill>
                <a:effectLst/>
                <a:latin typeface="Times New Roman" pitchFamily="18" charset="0"/>
                <a:cs typeface="Times New Roman" pitchFamily="18" charset="0"/>
              </a:rPr>
              <a:t>It has a spring-like transparent RPC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000000"/>
                </a:solidFill>
                <a:effectLst/>
                <a:latin typeface="Times New Roman" pitchFamily="18" charset="0"/>
                <a:cs typeface="Times New Roman" pitchFamily="18" charset="0"/>
              </a:rPr>
              <a:t>Now uses mostly </a:t>
            </a:r>
            <a:r>
              <a:rPr kumimoji="0" lang="en-US" sz="2400" b="0" i="0" u="none" strike="noStrike" cap="none" normalizeH="0" baseline="0" dirty="0" err="1" smtClean="0">
                <a:ln>
                  <a:noFill/>
                </a:ln>
                <a:solidFill>
                  <a:srgbClr val="000000"/>
                </a:solidFill>
                <a:effectLst/>
                <a:latin typeface="Times New Roman" pitchFamily="18" charset="0"/>
                <a:cs typeface="Times New Roman" pitchFamily="18" charset="0"/>
              </a:rPr>
              <a:t>tcp-ip</a:t>
            </a:r>
            <a:r>
              <a:rPr kumimoji="0" lang="en-US" sz="2400" b="0" i="0" u="none" strike="noStrike" cap="none" normalizeH="0" baseline="0" dirty="0" smtClean="0">
                <a:ln>
                  <a:noFill/>
                </a:ln>
                <a:solidFill>
                  <a:srgbClr val="000000"/>
                </a:solidFill>
                <a:effectLst/>
                <a:latin typeface="Times New Roman" pitchFamily="18" charset="0"/>
                <a:cs typeface="Times New Roman" pitchFamily="18" charset="0"/>
              </a:rPr>
              <a:t> based protocols like ftp &amp; http</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Times New Roman" pitchFamily="18" charset="0"/>
                <a:cs typeface="Times New Roman" pitchFamily="18" charset="0"/>
              </a:rPr>
              <a:t>Java supports various levels of network connectivity through classes in the java.net package (e.g. the URL class allows a Java application to open and access remote objects on the internet).</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32770" name="AutoShape 2" descr="data:image/jpeg;base64,/9j/4AAQSkZJRgABAQAAAQABAAD/2wBDAAkGBwgHBgkIBwgKCgkLDRYPDQwMDRsUFRAWIB0iIiAdHx8kKDQsJCYxJx8fLT0tMTU3Ojo6Iys/RD84QzQ5Ojf/2wBDAQoKCg0MDRoPDxo3JR8lNzc3Nzc3Nzc3Nzc3Nzc3Nzc3Nzc3Nzc3Nzc3Nzc3Nzc3Nzc3Nzc3Nzc3Nzc3Nzc3Nzf/wAARCACxARwDASIAAhEBAxEB/8QAGgAAAwEBAQEAAAAAAAAAAAAAAgMEAQAFB//EADMQAAICAQQBAwMCBgICAwEAAAECAAMRBBIhMUEiUWETcYEykQUUM0KhsSNyUsEVQ9Hh/8QAFgEBAQEAAAAAAAAAAAAAAAAAAAEC/8QAFhEBAQEAAAAAAAAAAAAAAAAAAAER/9oADAMBAAIRAxEAPwD7RWqUopON2Iu3UOeEAHzIFudz6iQfvOe1zws0KTuxyxJ+YlQxfDdeYCsVOWMqQLsyxAzzKFWYaxVXyY1RyeIg30K5KvuI8AGPTVVOCEPI7GOf2gGsXbcF4XkyXU65VyqH1efiTI7sc88wHsu45PJPZj6ECj5i0PGWlFeNuYGj4nMeYBbBhhlyCT3xAVbStnLAHEJbj9IKckrxknJMZYNok5wBknAgC7E+YliRBe8Z9I/eJa1nOAPzAYGLN8CU1txJgpVcjv5jEYkYX1E+3j7wDuOT/wAZ9fmYl9i/rz+RHVaZsZYgZjNqrxiBFqhvxcFx4P8A+wUMtsqLqV3cEYM8y0WaVwlnqU9OPMCnOYBznA5MBLFYd4lGneok4ILe8gOuraMnvzAuW5zhVO34lIxmEHb8SjzV09m71Aj7iWJUKk+Y5mHZkZsauwg8qf8AEB4bB4ir6w/q8nzN3AzVBYYgKqZsbH/BnMMDOcxVrtvKis8eZqEuVz47kDK9G9rEDCoO2MsqoooGf1sPJi3uI4HQiWckQLBqNz48Qipz6SoE84vtOfMW2psJ4YAQH8AkngQ9O9bkkn1eAfMl1DPa61rwfIE01lMc5I8xBeyBjkxFytYwrUn7TadRxizPHRhLqq6yWVSznyfEofptNVTyRus8sf8A1B1ddKpzWmScAgcwFusuy2Nqj/MF/G/mBGdKgO5SePeaL9vBGPmWLp9x9J/eE38NZx4gIrYN54lW5QgA4MRToL6bPUCa/f2lZ01Vh9VhGPHUaEKjWNtWVV1LSpG3exHmORERcIPz7wWIyM+8glZ1AO4nPsTzIr2Ltjx7CWa1grcLuz59pLVS1z4Ufk+JQgVbjgeZXTpVrXdYOobW6TSAqHD2RX8ybm5GB4gFYiupAGIlK2oBettrDyZSoz2IrU4GFzyecQMr1e79ZwfIjg2ec5E8+2vgmbW1ygNWwZfYwPRJ4iLUFylGGQf8QqbUuG0nY/seoarsyWxmB499VtJ+ntPPnxNrQqODiemxDZVhkGQ6iixTnnZA5dTZVxv3faNXWE99xC14HImOmORIKv55QPUsx2Gpr3VHGO8yLaXbb5hNWVOMYxAdnB5OT95QtuV44kanwYa5IIBxAc9jJhUwxPn2h1VYO9+T8iT1udPkgBs+Y4XlkJYgD2gMscE9CTW27eF7MFrN3XUXnkn25MDrLCqZY8wUUlcjMGpG1LZYhUB4Hkz06tMAg6gKoRqy1luN7dAHPHvGkZ7m6as20q7Yz0OPEN62C5XkjxLBLb6RD0tBs9TcIP8AMZTQ2ofcw21jyfMsbaoAUYA6gLbCgAcARFuS4BjyMnI/YxPLXc+IFNQwo94w6k1r3APpWIsbeYG2amy7KlvT7SM2PS20ZKjrMtqpJGT5nW6bI6gIp1VbHltjfMq3OeQdw95Bdoi3UUtGpqI+jY32gevWyWJ6+MdgwbHLKadGq5PDNnAAk1SNqMHVs1ZHGAMbpdVTXQo+mcgeTAgfQ1qOhv8AJx3CShkxuUgeDiWuaWGCSG+BEi1zur5GOjnuBzAIuSQJGFNlxduc9TdQRVnLcnrMGtSKzuJDGA5q/BEnahq3yvUal7FcHGR5nfWb2BgD9NBy458fExn1CD+mLE91OTNLFjzOLYGcwCqdWwzDb8GUAowxkGedY+48wFsZT6SYFOqpNQ3KPR/qSuGbAXsyqrW7fTaoKmOqqpV/qoSwIyoAziQDptOtKYOC57MJ6UcciazYyTA3HEokvqNbA9j3gblDckS1lFilWiP5dFbLDdz5gYKyyekZMQSCSHG0jx7S/fXUnHUle6q5/VWD4BMgka9M7QCftFFbC23wZaaK93AGPaZQobJ8ZgbVhSMY4jj/ABBK/SBnETcihfSSGPmP09CCoegH5IgW6YAUqAPEZg+BA0mTUOCQB3K0dOiICAcCA5h6sBRuryR5wM4kDX58Y/MoqBgjJcxdVgJjqlLMcDiBjv4mVKXYR7actyAc+0KusoPiA9doHiccGI3gHGZv1lHmAbV54EFzXSucAtFW6ltuKlyfeQ2C79Zbn5gUW2NZy3Xj4mo+RzJlsdkwamz7gReLUOUBHwYHoBCeRE2v9O/DZG7o46h6W4WD2PkQ9UoZA3tAKqupW3bQzH+5uT//ACFdUrjI7k1Lkd+JUD58QPMtH0nOevExXVujLr6K7xhhj8zytRprNM25clPf2gU9DMXY+RBotLjBOD7wb6bS2Q42/bEAGbmEi5m16Zz2ZZVo8DLSCVKWtOAvHkykk6VVrUen3zKgmBheMSfVKWTI7EoAHceTzDAkysRGrYPMBucCLcjbk8Qhah45kGpuNjFazhB594GX3gnavUUOwepi1HMa1RKSAy4+kQDknv4h1jbUMSWvebBWV7ldgdVwo58QFFwbeehLUfaoC9SGuvHLdmV11qE4f/MCv+G6ncgrzyvEovr2+tOvaQrp0p+nYuQxUZ5+JStzk7c8RB1bf3Zirqq2O4qOeyOIyxwox4mI6spB68yhIoRfUrkfGMx6alaxtC8jzEMpR8Z48QiAqljAZb/EnRQErBY8DMGxrrEBNoNmOVHAMm06m7Ubj0OpVcgrIJYfECM3WhtrrtMNXOOTKmVLV9QGZNZSa+uVgNrPmN3gDqT1nnEMmAP1iGKn94ZfcIm1cgMItbMEKe4BsdrblAB95dQ66ioqTg45kTKT+oYPtCqb6bgiABa2uwpYFwD4ldD7hjMVrV4WxejxJq7CpHMD0woPLTGrBBHY+ZFZqblHOD+Jtev/APIc/EBWo0hpbfWp2+R7RqrvrDA5+I8aoMvC9+8m+rm7agCgnoQHVjHOIwPzgQlQnhxiF6U6GfeBjAhePMS6mUOwI4k7NzAjtUo2D14mAE9Sl1+ouD+JPZvrQ7UJboQF6ixVX6a9nsxIUcEDialbZy/ZlFaYHxIBrQR20YnBMRiLnk9CUJsC0rv6PZ+JK2srL7dwyeoWssNj/TXx2ZN/IFgSCAT7yD0Er3DduDZhfQPgieXXqdRonCais7P/ACHM9arUV2IGDAgwDY/p3ZxgSmitHXO/v4kFuoTeMqdojqdTWf0Nn4iCttMjMNxyP2m/ylf9jkH2MQ2pYL4i1uZj3xAouoCJlmBI6wZDdd/5MMDwDHuxwRnvuIo0ha4bjlAcn5lFmjQV1ZIwW5jHQWIVMKwjbwICNAlQtW2DxH/qHM7UKD6v3gVtjs8QAKFTxOYHMc2ByTBQbuYGBcrCRAp3efeUV0qEyTyYl8A4HvA61AeREmvPMp7EUTsPPRgFWgsQ1N0RIxQVs9RxjxKfWGGxW+4EZbW5rD9nzAksGRgSRgVsx4lhJscrWCccE+IF9ZqTcOSDzmBwfAJAOAOI3T0AAPYORz+YGnuVsfUHHgCXB0dceIAG8kes5i7HIUEdHyZxQ7snBHxDwCmDjH3gSW32V44yDFG9iOcAShkQqVZx8czzra7mYrtxj25EBjaph+kwa72LjeSYj6LDvMLYZB6G0HkQwvGInTOWAB8SpR5lGqg8iZftSsqCRnnIjQARgyTWsOFUwJ0qUE85z5MaSBxFqpA5xnwZokBGtb1KWcg+J5d2jt09hQByOwV8ieopIMsruIXBGYEFlbuBtQnIgfyVnDFghHU9mmw3Uqc87QNo8cSexGDHIiBFdNjqGLhl+Bg/mN2Ygaez6VxRuA3UdfbXUpLMBKEtnHPmV0jFefeS6em29wxXCHoGWNXYvG3gSASxHzFk85HEMg+QYJRiOBKN3B02mTNX9NsSlEI7m2puXjuBKVJHZjdNVaGzvATyCMzagWOCJQfSuIBM2eB+n3k9vDCOXJETf+oQDQjHMIgNEic9gQccmA4HZhd3H3mG1t5wfQR1Jq0NjbmjLCykDAwIDxtA9KgD2Ag2IlqFSOSO4KMGGPM1nAPYgeYoNVpRhyDGm76Z+IzWFMfVPBHpJkdTq1m4glR58QLPqZGQxAI4GYmxXVskkj4mPqa8Yzz5m1a2pRhyCPtAT9JmOcRxqcKCvXkDiU1ajT2cKR+0d6fECEVZEVZUwGQMz0tizvpgjnmB46Wmt8lTjzPRquDjI8zLtIGGQJCUu07ZAJHtA9JSdwAizp3e4sykAdZiV1R2goMuR+0MaywcOufkQDuqwueCPiSHgypbd4OR+Ii1MH4kHAxyOdvRk4jFIxyYFdBNexh1gZlVgDrkeZKg/wCNP+o/1G02AHYej1EE14CcjBIhpaNwYUoSP7iuYd9YBPAwYurrHgeJR6FOq3L6wB8xouU+RPNXoiYSfEmD0z9M/M4lcekYnnLcy+cxq6nwVjBSyAzPpTEcN0fxGfUUfqYCAlqthziLYMx4jm1NONrMD9pPbY2MJgqejA1Wx3+YGoHIMWWavJHPvmIs1jWqEprD2gnClsf5lDjn3mKoY8kTzSf4la20gVfjM63R6xcMt7OPI6gex9WmpeWEn1H8RoUHaNxniEXhjWQxc9RtOg1LsPT6T/cTxIGPqrriWHpUdbY7TtbkFmOJT/8AHitBtbcR3xFFSAOIFIVTXtcAqewYg6etWCfpU/MYjM2MjAEy8LtBYgEdZlA/ylPRBP5mDT0oeKxn55grqFHBbIEYblIBUEwBcBRxwICM+eCcTi5c8rxN3AeJA9NTtAD8/iUJbWRy2PvxIVtUf25+8L66DqvmUempXjBBnNVW/c8n+bK9L/mCNZc5xWo+5kHopp9PUWAHqPvEuqA9Se36lgFj2YYeFGJjX5UZODA1yFbIM7eGGGk7HdBPUDXsG4hT+ZRVXlAS2JMiZIMuTG0QKUGa0/6j/U5l9oVY/wCJP+o/1GbYAD/lrKk4YdfMyuhkQlvxxHpQCQTDaxdpViB95REnDGFtyeJljKW9BHyZxsCjg5PvAL6UBzUg9TRVtjt5kjKSecwHPqzyKx+Yh77W8wlrPgSmnTZIJECNK7XOWJIlVNhqYjBIPfE9FEVExtBkepCqpGP1cYgRanUGw/Tq8+0ZVSKFDj9XGY7TaWpDuC8+5OYy5eDAecWVhxFAEk4694GksxlG68SndxiAK1rnJHPvOdsDaBma/UWwLKcHB94BVOrDY3c8/X0NXZ9StiFbsA8Ax9alXPPJHcbuW1TXbxnzA8+q1wME5xKbCmqpIz6h/bJLFNVxU+JbptKGxYwOPHOMyDzxp3Z/+NSR5EPTFkdqXBHkGenc4UELgfaebqC4sBXnMoqwBxAYeYk6gIvqHPtJ7NRZacD0j4kFJZAcFhmYCDJQpxCRyh5gOI3cCPrrVBjzOpTOCAefiOK4XjuUKtB8kSR+TgRzs2CCDkQBhBl+B8yBPqT3g/UZuQJ1lxsO1eF/3CRcD7QGV3YOGT9pWlo2/oklK7jky2tBt5gX1DNaf9R/qORMyei1QiDP9o/1GvqFTgHk9CA17VrXGeZ5l7i/O8D8+Iy98nPgyVtx5GTAQ1q0NjPHvGLdu6MM0i1cESezTPQcjJT/AFApzkTlTJi6W3ASupNx8yg6qQOY9eJwG3o8TTAwmCdMLGDMTjHU3cvlgJramuscsCPiAwVoo2gRNoA4IBzFPrVJ9IP7w1LOu5hiBK9TIdyDI9pTU24AzmOBwItWwYDn6g9CaHU9sAZoKkckQJif+UGY/mbao+pkdTiPVAdSlRUFwNw6zOut5wsC0lce0xiNu4QE2nj7xNmCvRP2EN23NzHoqqnPmB5h09jtl1K/mNXTkdiXqg8HM3bkQJFpHmNTTKOcc+I9K9xBxxDbC/eACoUHH5gOcQi/vEXP7QF2OAwPn/1EXvvOzx3Dx2SYlQWYn3kHKgB4EPb0fENVAEEsSSAP3gNqXmVqOJHUTKkBKwFNaKgqkgsQOpq7rBlj9piUJwzHJIEaqgL6eog5zlcN5hV14EE8kCUKOJQVVY7xHmtLFKkAiJ3YnJbgwI79K2mfcAdhPftK6MBM+8qWxLF2uAQfeSaqv+XG9MtV8c7ZATNFszQVcMuQcwsj4EoA/MU9YJjWyW46mVg2s2OhA2ihchiJU2NuICkKMTCwAgLYxfmFY3MAHmASjLQnbxOUcQXyOYAOTn8QxyRF2HDDPUfpzWRz6mgC43QFIHBAP3hWMqvt3AE9AmLKkHP+4HLUu8s3PxCsBHMJBkRvpxjECUMQeRiNrVrGwOvJhYDnDCEXFabVH3gZZf8AS9KgYiGtLQbPUCYqtuSDAMse4ljuMNyM4zBAxIBsOExF1zbJy8CAwGcw2nnqAMkyitS67WH2gBURmWoMrwZIKnB9o9K7dvTftAFP0r9hG/8A1idOlgD+8SlZ06ANnUX5nToDV8R9P9N/+p/1OnRR5un/AEQz4nToBJ20LSTp0BvgwG6nToCm7g+Z06A9ejMfsfadOgT6n9X4m6X9c6dAV/Ff6ifaOT+kv2nTpA0dTVnTpQdX6ouz9TTp0BB/SZMP6k6dAWP6r/eOHU6dIFWeJw6/M6dAZV3Kk7nTpQ6v+qJavU6dA//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2772" name="Picture 4" descr="http://delightfuldesignideas.com/wp-content/uploads/2013/01/Crumpled-paper-texture.jpg"/>
          <p:cNvPicPr>
            <a:picLocks noChangeAspect="1" noChangeArrowheads="1"/>
          </p:cNvPicPr>
          <p:nvPr/>
        </p:nvPicPr>
        <p:blipFill>
          <a:blip r:embed="rId2" cstate="print"/>
          <a:srcRect/>
          <a:stretch>
            <a:fillRect/>
          </a:stretch>
        </p:blipFill>
        <p:spPr bwMode="auto">
          <a:xfrm>
            <a:off x="0" y="-27384"/>
            <a:ext cx="9144000" cy="6878909"/>
          </a:xfrm>
          <a:prstGeom prst="rect">
            <a:avLst/>
          </a:prstGeom>
          <a:noFill/>
        </p:spPr>
      </p:pic>
      <p:sp>
        <p:nvSpPr>
          <p:cNvPr id="7" name="TextBox 6"/>
          <p:cNvSpPr txBox="1"/>
          <p:nvPr/>
        </p:nvSpPr>
        <p:spPr>
          <a:xfrm>
            <a:off x="179512" y="260648"/>
            <a:ext cx="7812360" cy="2923877"/>
          </a:xfrm>
          <a:prstGeom prst="rect">
            <a:avLst/>
          </a:prstGeom>
          <a:noFill/>
        </p:spPr>
        <p:txBody>
          <a:bodyPr wrap="square" rtlCol="0">
            <a:spAutoFit/>
          </a:bodyPr>
          <a:lstStyle/>
          <a:p>
            <a:pPr lvl="0" fontAlgn="base">
              <a:spcBef>
                <a:spcPct val="0"/>
              </a:spcBef>
              <a:spcAft>
                <a:spcPct val="0"/>
              </a:spcAft>
            </a:pPr>
            <a:r>
              <a:rPr lang="en-US" sz="2400" b="1" dirty="0" smtClean="0">
                <a:solidFill>
                  <a:srgbClr val="FF0000"/>
                </a:solidFill>
                <a:latin typeface="MV Boli" pitchFamily="2" charset="0"/>
                <a:cs typeface="MV Boli" pitchFamily="2" charset="0"/>
              </a:rPr>
              <a:t>S</a:t>
            </a:r>
            <a:r>
              <a:rPr lang="en-US" sz="2400" b="1" dirty="0" smtClean="0" bmk="">
                <a:solidFill>
                  <a:srgbClr val="FF0000"/>
                </a:solidFill>
                <a:latin typeface="MV Boli" pitchFamily="2" charset="0"/>
                <a:cs typeface="MV Boli" pitchFamily="2" charset="0"/>
              </a:rPr>
              <a:t>imple</a:t>
            </a:r>
            <a:endParaRPr lang="en-US" sz="2400" b="1" dirty="0" smtClean="0">
              <a:solidFill>
                <a:srgbClr val="FF0000"/>
              </a:solidFill>
              <a:latin typeface="MV Boli" pitchFamily="2" charset="0"/>
              <a:cs typeface="MV Boli" pitchFamily="2" charset="0"/>
            </a:endParaRPr>
          </a:p>
          <a:p>
            <a:pPr lvl="0" eaLnBrk="0" fontAlgn="base" hangingPunct="0">
              <a:spcBef>
                <a:spcPct val="0"/>
              </a:spcBef>
              <a:spcAft>
                <a:spcPct val="0"/>
              </a:spcAft>
              <a:buFontTx/>
              <a:buChar char="•"/>
            </a:pPr>
            <a:r>
              <a:rPr lang="en-US" sz="1600" b="1" dirty="0" smtClean="0">
                <a:solidFill>
                  <a:srgbClr val="FF0000"/>
                </a:solidFill>
                <a:latin typeface="MV Boli" pitchFamily="2" charset="0"/>
                <a:cs typeface="MV Boli" pitchFamily="2" charset="0"/>
              </a:rPr>
              <a:t>Looks familiar to existing programmers: related to C and C++:</a:t>
            </a:r>
          </a:p>
          <a:p>
            <a:pPr lvl="0" eaLnBrk="0" fontAlgn="base" hangingPunct="0">
              <a:spcBef>
                <a:spcPct val="0"/>
              </a:spcBef>
              <a:spcAft>
                <a:spcPct val="0"/>
              </a:spcAft>
              <a:buFontTx/>
              <a:buChar char="•"/>
            </a:pPr>
            <a:r>
              <a:rPr lang="en-US" b="1" dirty="0" smtClean="0">
                <a:solidFill>
                  <a:srgbClr val="FF0000"/>
                </a:solidFill>
                <a:latin typeface="MV Boli" pitchFamily="2" charset="0"/>
                <a:cs typeface="MV Boli" pitchFamily="2" charset="0"/>
              </a:rPr>
              <a:t>Omits many rarely used, poorly understood, confusing features of C++, like operator overloading, multiple inheritance, automatic coercions, etc.</a:t>
            </a:r>
          </a:p>
          <a:p>
            <a:pPr lvl="0" eaLnBrk="0" fontAlgn="base" hangingPunct="0">
              <a:spcBef>
                <a:spcPct val="0"/>
              </a:spcBef>
              <a:spcAft>
                <a:spcPct val="0"/>
              </a:spcAft>
              <a:buFontTx/>
              <a:buChar char="•"/>
            </a:pPr>
            <a:r>
              <a:rPr lang="en-US" b="1" dirty="0" smtClean="0">
                <a:solidFill>
                  <a:srgbClr val="FF0000"/>
                </a:solidFill>
                <a:latin typeface="MV Boli" pitchFamily="2" charset="0"/>
                <a:cs typeface="MV Boli" pitchFamily="2" charset="0"/>
              </a:rPr>
              <a:t>Contains no </a:t>
            </a:r>
            <a:r>
              <a:rPr lang="en-US" b="1" i="1" dirty="0" err="1" smtClean="0">
                <a:solidFill>
                  <a:srgbClr val="FF0000"/>
                </a:solidFill>
                <a:latin typeface="MV Boli" pitchFamily="2" charset="0"/>
                <a:cs typeface="MV Boli" pitchFamily="2" charset="0"/>
              </a:rPr>
              <a:t>goto</a:t>
            </a:r>
            <a:r>
              <a:rPr lang="en-US" b="1" dirty="0" smtClean="0">
                <a:solidFill>
                  <a:srgbClr val="FF0000"/>
                </a:solidFill>
                <a:latin typeface="MV Boli" pitchFamily="2" charset="0"/>
                <a:cs typeface="MV Boli" pitchFamily="2" charset="0"/>
              </a:rPr>
              <a:t> statement, but </a:t>
            </a:r>
            <a:r>
              <a:rPr lang="en-US" b="1" i="1" dirty="0" smtClean="0">
                <a:solidFill>
                  <a:srgbClr val="FF0000"/>
                </a:solidFill>
                <a:latin typeface="MV Boli" pitchFamily="2" charset="0"/>
                <a:cs typeface="MV Boli" pitchFamily="2" charset="0"/>
              </a:rPr>
              <a:t>break</a:t>
            </a:r>
            <a:r>
              <a:rPr lang="en-US" b="1" dirty="0" smtClean="0">
                <a:solidFill>
                  <a:srgbClr val="FF0000"/>
                </a:solidFill>
                <a:latin typeface="MV Boli" pitchFamily="2" charset="0"/>
                <a:cs typeface="MV Boli" pitchFamily="2" charset="0"/>
              </a:rPr>
              <a:t> and </a:t>
            </a:r>
            <a:r>
              <a:rPr lang="en-US" b="1" i="1" dirty="0" smtClean="0">
                <a:solidFill>
                  <a:srgbClr val="FF0000"/>
                </a:solidFill>
                <a:latin typeface="MV Boli" pitchFamily="2" charset="0"/>
                <a:cs typeface="MV Boli" pitchFamily="2" charset="0"/>
              </a:rPr>
              <a:t>continue</a:t>
            </a:r>
            <a:endParaRPr lang="en-US" b="1" dirty="0" smtClean="0">
              <a:solidFill>
                <a:srgbClr val="FF0000"/>
              </a:solidFill>
              <a:latin typeface="MV Boli" pitchFamily="2" charset="0"/>
              <a:cs typeface="MV Boli" pitchFamily="2" charset="0"/>
            </a:endParaRPr>
          </a:p>
          <a:p>
            <a:pPr lvl="0" eaLnBrk="0" fontAlgn="base" hangingPunct="0">
              <a:spcBef>
                <a:spcPct val="0"/>
              </a:spcBef>
              <a:spcAft>
                <a:spcPct val="0"/>
              </a:spcAft>
              <a:buFontTx/>
              <a:buChar char="•"/>
            </a:pPr>
            <a:r>
              <a:rPr lang="en-US" b="1" dirty="0" smtClean="0">
                <a:solidFill>
                  <a:srgbClr val="FF0000"/>
                </a:solidFill>
                <a:latin typeface="MV Boli" pitchFamily="2" charset="0"/>
                <a:cs typeface="MV Boli" pitchFamily="2" charset="0"/>
              </a:rPr>
              <a:t>Has no header files and eliminated C preprocessor</a:t>
            </a:r>
          </a:p>
          <a:p>
            <a:pPr lvl="0" eaLnBrk="0" fontAlgn="base" hangingPunct="0">
              <a:spcBef>
                <a:spcPct val="0"/>
              </a:spcBef>
              <a:spcAft>
                <a:spcPct val="0"/>
              </a:spcAft>
              <a:buFontTx/>
              <a:buChar char="•"/>
            </a:pPr>
            <a:r>
              <a:rPr lang="en-US" b="1" dirty="0" smtClean="0">
                <a:solidFill>
                  <a:srgbClr val="FF0000"/>
                </a:solidFill>
                <a:latin typeface="MV Boli" pitchFamily="2" charset="0"/>
                <a:cs typeface="MV Boli" pitchFamily="2" charset="0"/>
              </a:rPr>
              <a:t>Eliminates much redundancy (e.g. no </a:t>
            </a:r>
            <a:r>
              <a:rPr lang="en-US" b="1" dirty="0" err="1" smtClean="0">
                <a:solidFill>
                  <a:srgbClr val="FF0000"/>
                </a:solidFill>
                <a:latin typeface="MV Boli" pitchFamily="2" charset="0"/>
                <a:cs typeface="MV Boli" pitchFamily="2" charset="0"/>
              </a:rPr>
              <a:t>structs</a:t>
            </a:r>
            <a:r>
              <a:rPr lang="en-US" b="1" dirty="0" smtClean="0">
                <a:solidFill>
                  <a:srgbClr val="FF0000"/>
                </a:solidFill>
                <a:latin typeface="MV Boli" pitchFamily="2" charset="0"/>
                <a:cs typeface="MV Boli" pitchFamily="2" charset="0"/>
              </a:rPr>
              <a:t>, unions, or functions)</a:t>
            </a:r>
          </a:p>
          <a:p>
            <a:pPr lvl="0" eaLnBrk="0" fontAlgn="base" hangingPunct="0">
              <a:spcBef>
                <a:spcPct val="0"/>
              </a:spcBef>
              <a:spcAft>
                <a:spcPct val="0"/>
              </a:spcAft>
              <a:buFontTx/>
              <a:buChar char="•"/>
            </a:pPr>
            <a:r>
              <a:rPr lang="en-US" b="1" dirty="0" smtClean="0">
                <a:solidFill>
                  <a:srgbClr val="FF0000"/>
                </a:solidFill>
                <a:latin typeface="MV Boli" pitchFamily="2" charset="0"/>
                <a:cs typeface="MV Boli" pitchFamily="2" charset="0"/>
              </a:rPr>
              <a:t>has no pointers </a:t>
            </a:r>
          </a:p>
          <a:p>
            <a:endParaRPr lang="en-IN" dirty="0"/>
          </a:p>
        </p:txBody>
      </p:sp>
      <p:sp>
        <p:nvSpPr>
          <p:cNvPr id="8" name="TextBox 7"/>
          <p:cNvSpPr txBox="1"/>
          <p:nvPr/>
        </p:nvSpPr>
        <p:spPr>
          <a:xfrm>
            <a:off x="251520" y="3717032"/>
            <a:ext cx="7416824" cy="2400657"/>
          </a:xfrm>
          <a:prstGeom prst="rect">
            <a:avLst/>
          </a:prstGeom>
          <a:noFill/>
        </p:spPr>
        <p:txBody>
          <a:bodyPr wrap="square" rtlCol="0">
            <a:spAutoFit/>
          </a:bodyPr>
          <a:lstStyle/>
          <a:p>
            <a:r>
              <a:rPr lang="en-IN" sz="2400" b="1" dirty="0" smtClean="0">
                <a:solidFill>
                  <a:srgbClr val="FF0000"/>
                </a:solidFill>
                <a:latin typeface="MV Boli" pitchFamily="2" charset="0"/>
                <a:cs typeface="MV Boli" pitchFamily="2" charset="0"/>
              </a:rPr>
              <a:t>Distributed</a:t>
            </a:r>
          </a:p>
          <a:p>
            <a:r>
              <a:rPr lang="en-IN" b="1" dirty="0" smtClean="0">
                <a:solidFill>
                  <a:srgbClr val="FF0000"/>
                </a:solidFill>
                <a:latin typeface="MV Boli" pitchFamily="2" charset="0"/>
                <a:cs typeface="MV Boli" pitchFamily="2" charset="0"/>
              </a:rPr>
              <a:t>Java is Distributed Language Means because the program of java is compiled onto one machine can be easily transferred to machine and Executes them on another machine So java is Specially designed For Internet Users which uses the Remote Computers For Executing their Programs on local machine after transferring the Programs from Remote Computers or either from the internet.</a:t>
            </a:r>
            <a:endParaRPr lang="en-IN" b="1" dirty="0">
              <a:solidFill>
                <a:srgbClr val="FF0000"/>
              </a:solidFill>
              <a:latin typeface="MV Boli" pitchFamily="2" charset="0"/>
              <a:cs typeface="MV Boli" pitchFamily="2"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http://abcdofjava.files.wordpress.com/2012/01/oo.jpg"/>
          <p:cNvPicPr>
            <a:picLocks noChangeAspect="1" noChangeArrowheads="1"/>
          </p:cNvPicPr>
          <p:nvPr/>
        </p:nvPicPr>
        <p:blipFill>
          <a:blip r:embed="rId2" cstate="print"/>
          <a:srcRect/>
          <a:stretch>
            <a:fillRect/>
          </a:stretch>
        </p:blipFill>
        <p:spPr bwMode="auto">
          <a:xfrm>
            <a:off x="0" y="0"/>
            <a:ext cx="9143999" cy="6597352"/>
          </a:xfrm>
          <a:prstGeom prst="rect">
            <a:avLst/>
          </a:prstGeom>
          <a:noFill/>
        </p:spPr>
      </p:pic>
      <p:sp>
        <p:nvSpPr>
          <p:cNvPr id="3" name="Rectangle 2"/>
          <p:cNvSpPr/>
          <p:nvPr/>
        </p:nvSpPr>
        <p:spPr>
          <a:xfrm>
            <a:off x="251520" y="332656"/>
            <a:ext cx="3528392" cy="461665"/>
          </a:xfrm>
          <a:prstGeom prst="rect">
            <a:avLst/>
          </a:prstGeom>
        </p:spPr>
        <p:txBody>
          <a:bodyPr wrap="square">
            <a:spAutoFit/>
          </a:bodyPr>
          <a:lstStyle/>
          <a:p>
            <a:r>
              <a:rPr lang="en-IN" sz="2400" b="1" dirty="0" smtClean="0">
                <a:latin typeface="Algerian" pitchFamily="82" charset="0"/>
              </a:rPr>
              <a:t>Object-Oriented</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Rectangle 1"/>
          <p:cNvSpPr/>
          <p:nvPr/>
        </p:nvSpPr>
        <p:spPr>
          <a:xfrm>
            <a:off x="323528" y="260648"/>
            <a:ext cx="8424936" cy="2862322"/>
          </a:xfrm>
          <a:prstGeom prst="rect">
            <a:avLst/>
          </a:prstGeom>
        </p:spPr>
        <p:txBody>
          <a:bodyPr wrap="square">
            <a:spAutoFit/>
          </a:bodyPr>
          <a:lstStyle/>
          <a:p>
            <a:pPr>
              <a:buFont typeface="Arial" pitchFamily="34" charset="0"/>
              <a:buChar char="•"/>
            </a:pPr>
            <a:r>
              <a:rPr lang="en-IN" sz="2000" dirty="0" smtClean="0"/>
              <a:t>Java is an object-oriented language, which means that you focus on the </a:t>
            </a:r>
            <a:r>
              <a:rPr lang="en-IN" sz="2000" i="1" dirty="0" smtClean="0"/>
              <a:t>data</a:t>
            </a:r>
            <a:r>
              <a:rPr lang="en-IN" sz="2000" dirty="0" smtClean="0"/>
              <a:t> in your application and </a:t>
            </a:r>
            <a:r>
              <a:rPr lang="en-IN" sz="2000" i="1" dirty="0" smtClean="0"/>
              <a:t>methods</a:t>
            </a:r>
            <a:r>
              <a:rPr lang="en-IN" sz="2000" dirty="0" smtClean="0"/>
              <a:t> that manipulate that data, rather than thinking strictly in terms of </a:t>
            </a:r>
            <a:r>
              <a:rPr lang="en-IN" sz="2000" dirty="0" err="1" smtClean="0"/>
              <a:t>procedures.In</a:t>
            </a:r>
            <a:r>
              <a:rPr lang="en-IN" sz="2000" dirty="0" smtClean="0"/>
              <a:t> an object-oriented system, a </a:t>
            </a:r>
            <a:r>
              <a:rPr lang="en-IN" sz="2000" i="1" dirty="0" smtClean="0"/>
              <a:t>class</a:t>
            </a:r>
            <a:r>
              <a:rPr lang="en-IN" sz="2000" dirty="0" smtClean="0"/>
              <a:t> is a collection of data and methods that operate on that data. </a:t>
            </a:r>
          </a:p>
          <a:p>
            <a:pPr>
              <a:buFont typeface="Arial" pitchFamily="34" charset="0"/>
              <a:buChar char="•"/>
            </a:pPr>
            <a:r>
              <a:rPr lang="en-IN" sz="2000" dirty="0" smtClean="0"/>
              <a:t>Taken together, the data and methods describe the state and </a:t>
            </a:r>
            <a:r>
              <a:rPr lang="en-IN" sz="2000" dirty="0" err="1" smtClean="0"/>
              <a:t>behavior</a:t>
            </a:r>
            <a:r>
              <a:rPr lang="en-IN" sz="2000" dirty="0" smtClean="0"/>
              <a:t> of an </a:t>
            </a:r>
            <a:r>
              <a:rPr lang="en-IN" sz="2000" i="1" dirty="0" smtClean="0"/>
              <a:t>object</a:t>
            </a:r>
            <a:r>
              <a:rPr lang="en-IN" sz="2000" dirty="0" smtClean="0"/>
              <a:t>. Classes are arranged in a hierarchy, so that a subclass can inherit </a:t>
            </a:r>
            <a:r>
              <a:rPr lang="en-IN" sz="2000" dirty="0" err="1" smtClean="0"/>
              <a:t>behavior</a:t>
            </a:r>
            <a:r>
              <a:rPr lang="en-IN" sz="2000" dirty="0" smtClean="0"/>
              <a:t> from its </a:t>
            </a:r>
            <a:r>
              <a:rPr lang="en-IN" sz="2000" dirty="0" err="1" smtClean="0"/>
              <a:t>superclass</a:t>
            </a:r>
            <a:r>
              <a:rPr lang="en-IN" sz="2000" dirty="0" smtClean="0"/>
              <a:t>.</a:t>
            </a:r>
          </a:p>
          <a:p>
            <a:pPr>
              <a:buFont typeface="Arial" pitchFamily="34" charset="0"/>
              <a:buChar char="•"/>
            </a:pPr>
            <a:r>
              <a:rPr lang="en-IN" sz="2000" dirty="0" smtClean="0"/>
              <a:t>Java comes with an extensive set of classes, arranged in </a:t>
            </a:r>
            <a:r>
              <a:rPr lang="en-IN" sz="2000" i="1" dirty="0" smtClean="0"/>
              <a:t>packages</a:t>
            </a:r>
            <a:r>
              <a:rPr lang="en-IN" sz="2000" dirty="0" smtClean="0"/>
              <a:t>, that you can use in your programs.</a:t>
            </a:r>
            <a:endParaRPr lang="en-IN" sz="2000" dirty="0"/>
          </a:p>
        </p:txBody>
      </p:sp>
      <p:sp>
        <p:nvSpPr>
          <p:cNvPr id="3" name="Rectangle 2"/>
          <p:cNvSpPr/>
          <p:nvPr/>
        </p:nvSpPr>
        <p:spPr>
          <a:xfrm>
            <a:off x="467544" y="3284984"/>
            <a:ext cx="8208912" cy="2554545"/>
          </a:xfrm>
          <a:prstGeom prst="rect">
            <a:avLst/>
          </a:prstGeom>
        </p:spPr>
        <p:txBody>
          <a:bodyPr wrap="square">
            <a:spAutoFit/>
          </a:bodyPr>
          <a:lstStyle/>
          <a:p>
            <a:pPr lvl="0" fontAlgn="base">
              <a:spcBef>
                <a:spcPct val="0"/>
              </a:spcBef>
              <a:spcAft>
                <a:spcPct val="0"/>
              </a:spcAft>
            </a:pPr>
            <a:r>
              <a:rPr lang="en-US" sz="2000" b="1" dirty="0" smtClean="0">
                <a:solidFill>
                  <a:srgbClr val="000000"/>
                </a:solidFill>
                <a:latin typeface="Algerian" pitchFamily="82" charset="0"/>
                <a:cs typeface="Times New Roman" pitchFamily="18" charset="0"/>
              </a:rPr>
              <a:t>R</a:t>
            </a:r>
            <a:r>
              <a:rPr lang="en-US" sz="2000" b="1" dirty="0" smtClean="0" bmk="">
                <a:solidFill>
                  <a:srgbClr val="000000"/>
                </a:solidFill>
                <a:latin typeface="Algerian" pitchFamily="82" charset="0"/>
                <a:cs typeface="Times New Roman" pitchFamily="18" charset="0"/>
              </a:rPr>
              <a:t>obust</a:t>
            </a:r>
            <a:endParaRPr lang="en-US" sz="2000" b="1" dirty="0" smtClean="0">
              <a:solidFill>
                <a:srgbClr val="000000"/>
              </a:solidFill>
              <a:latin typeface="Algerian" pitchFamily="82" charset="0"/>
              <a:cs typeface="Times New Roman" pitchFamily="18" charset="0"/>
            </a:endParaRPr>
          </a:p>
          <a:p>
            <a:pPr lvl="0" eaLnBrk="0" fontAlgn="base" hangingPunct="0">
              <a:spcBef>
                <a:spcPct val="0"/>
              </a:spcBef>
              <a:spcAft>
                <a:spcPct val="0"/>
              </a:spcAft>
            </a:pPr>
            <a:r>
              <a:rPr lang="en-US" sz="2000" dirty="0" smtClean="0">
                <a:solidFill>
                  <a:srgbClr val="000000"/>
                </a:solidFill>
                <a:latin typeface="Times New Roman" pitchFamily="18" charset="0"/>
                <a:cs typeface="Times New Roman" pitchFamily="18" charset="0"/>
              </a:rPr>
              <a:t>Java has been designed for writing highly reliable or robust software:</a:t>
            </a:r>
          </a:p>
          <a:p>
            <a:pPr lvl="0" eaLnBrk="0" fontAlgn="base" hangingPunct="0">
              <a:spcBef>
                <a:spcPct val="0"/>
              </a:spcBef>
              <a:spcAft>
                <a:spcPct val="0"/>
              </a:spcAft>
              <a:buFontTx/>
              <a:buChar char="•"/>
            </a:pPr>
            <a:r>
              <a:rPr lang="en-US" sz="2000" dirty="0" smtClean="0">
                <a:solidFill>
                  <a:srgbClr val="000000"/>
                </a:solidFill>
                <a:latin typeface="Times New Roman" pitchFamily="18" charset="0"/>
                <a:cs typeface="Times New Roman" pitchFamily="18" charset="0"/>
              </a:rPr>
              <a:t>language restrictions (e.g. no pointer arithmetic and real arrays) to make it impossible for applications to smash memory (</a:t>
            </a:r>
            <a:r>
              <a:rPr lang="en-US" sz="2000" dirty="0" err="1" smtClean="0">
                <a:solidFill>
                  <a:srgbClr val="000000"/>
                </a:solidFill>
                <a:latin typeface="Times New Roman" pitchFamily="18" charset="0"/>
                <a:cs typeface="Times New Roman" pitchFamily="18" charset="0"/>
              </a:rPr>
              <a:t>e.g</a:t>
            </a:r>
            <a:r>
              <a:rPr lang="en-US" sz="2000" dirty="0" smtClean="0">
                <a:solidFill>
                  <a:srgbClr val="000000"/>
                </a:solidFill>
                <a:latin typeface="Times New Roman" pitchFamily="18" charset="0"/>
                <a:cs typeface="Times New Roman" pitchFamily="18" charset="0"/>
              </a:rPr>
              <a:t> overwriting memory and corrupting data)</a:t>
            </a:r>
          </a:p>
          <a:p>
            <a:pPr lvl="0" eaLnBrk="0" fontAlgn="base" hangingPunct="0">
              <a:spcBef>
                <a:spcPct val="0"/>
              </a:spcBef>
              <a:spcAft>
                <a:spcPct val="0"/>
              </a:spcAft>
              <a:buFontTx/>
              <a:buChar char="•"/>
            </a:pPr>
            <a:r>
              <a:rPr lang="en-US" sz="2000" dirty="0" smtClean="0">
                <a:solidFill>
                  <a:srgbClr val="000000"/>
                </a:solidFill>
                <a:latin typeface="Times New Roman" pitchFamily="18" charset="0"/>
                <a:cs typeface="Times New Roman" pitchFamily="18" charset="0"/>
              </a:rPr>
              <a:t>Java does </a:t>
            </a:r>
            <a:r>
              <a:rPr lang="en-US" sz="2000" b="1" dirty="0" smtClean="0">
                <a:solidFill>
                  <a:srgbClr val="000000"/>
                </a:solidFill>
                <a:latin typeface="Times New Roman" pitchFamily="18" charset="0"/>
                <a:cs typeface="Times New Roman" pitchFamily="18" charset="0"/>
              </a:rPr>
              <a:t>automatic garbage collection</a:t>
            </a:r>
            <a:r>
              <a:rPr lang="en-US" sz="2000" dirty="0" smtClean="0">
                <a:solidFill>
                  <a:srgbClr val="000000"/>
                </a:solidFill>
                <a:latin typeface="Times New Roman" pitchFamily="18" charset="0"/>
                <a:cs typeface="Times New Roman" pitchFamily="18" charset="0"/>
              </a:rPr>
              <a:t>, which prevents memory leaks</a:t>
            </a:r>
          </a:p>
          <a:p>
            <a:pPr lvl="0" eaLnBrk="0" fontAlgn="base" hangingPunct="0">
              <a:spcBef>
                <a:spcPct val="0"/>
              </a:spcBef>
              <a:spcAft>
                <a:spcPct val="0"/>
              </a:spcAft>
              <a:buFontTx/>
              <a:buChar char="•"/>
            </a:pPr>
            <a:r>
              <a:rPr lang="en-US" sz="2000" dirty="0" smtClean="0">
                <a:solidFill>
                  <a:srgbClr val="000000"/>
                </a:solidFill>
                <a:latin typeface="Times New Roman" pitchFamily="18" charset="0"/>
                <a:cs typeface="Times New Roman" pitchFamily="18" charset="0"/>
              </a:rPr>
              <a:t>extensive compile-time checking so bugs can be found early; this is repeated at runtime for </a:t>
            </a:r>
            <a:r>
              <a:rPr lang="en-US" sz="2000" dirty="0" err="1" smtClean="0">
                <a:solidFill>
                  <a:srgbClr val="000000"/>
                </a:solidFill>
                <a:latin typeface="Times New Roman" pitchFamily="18" charset="0"/>
                <a:cs typeface="Times New Roman" pitchFamily="18" charset="0"/>
              </a:rPr>
              <a:t>flexibilty</a:t>
            </a:r>
            <a:r>
              <a:rPr lang="en-US" sz="2000" dirty="0" smtClean="0">
                <a:solidFill>
                  <a:srgbClr val="000000"/>
                </a:solidFill>
                <a:latin typeface="Times New Roman" pitchFamily="18" charset="0"/>
                <a:cs typeface="Times New Roman" pitchFamily="18" charset="0"/>
              </a:rPr>
              <a:t> and to check consistency</a:t>
            </a:r>
            <a:r>
              <a:rPr lang="en-US" sz="2000" dirty="0" smtClean="0">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16737" name="Rectangle 1"/>
          <p:cNvSpPr>
            <a:spLocks noChangeArrowheads="1"/>
          </p:cNvSpPr>
          <p:nvPr/>
        </p:nvSpPr>
        <p:spPr bwMode="auto">
          <a:xfrm>
            <a:off x="179512" y="476672"/>
            <a:ext cx="8964488" cy="24929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rgbClr val="000000"/>
                </a:solidFill>
                <a:effectLst/>
                <a:latin typeface="Algerian" pitchFamily="82" charset="0"/>
                <a:cs typeface="Times New Roman" pitchFamily="18" charset="0"/>
              </a:rPr>
              <a:t>I</a:t>
            </a:r>
            <a:r>
              <a:rPr kumimoji="0" lang="en-US" sz="2800" b="1" i="0" u="none" strike="noStrike" cap="none" normalizeH="0" baseline="0" dirty="0" smtClean="0" bmk="">
                <a:ln>
                  <a:noFill/>
                </a:ln>
                <a:solidFill>
                  <a:srgbClr val="000000"/>
                </a:solidFill>
                <a:effectLst/>
                <a:latin typeface="Algerian" pitchFamily="82" charset="0"/>
                <a:cs typeface="Times New Roman" pitchFamily="18" charset="0"/>
              </a:rPr>
              <a:t>nterpreted</a:t>
            </a:r>
            <a:endParaRPr kumimoji="0" lang="en-US" sz="2800" b="1" i="0" u="none" strike="noStrike" cap="none" normalizeH="0" baseline="0" dirty="0" smtClean="0">
              <a:ln>
                <a:noFill/>
              </a:ln>
              <a:solidFill>
                <a:srgbClr val="000000"/>
              </a:solidFill>
              <a:effectLst/>
              <a:latin typeface="Algerian" pitchFamily="82"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cs typeface="Times New Roman" pitchFamily="18" charset="0"/>
              </a:rPr>
              <a:t>The Java compiler generates </a:t>
            </a:r>
            <a:r>
              <a:rPr kumimoji="0" lang="en-US" sz="1800" b="0" i="1" u="none" strike="noStrike" cap="none" normalizeH="0" baseline="0" dirty="0" smtClean="0">
                <a:ln>
                  <a:noFill/>
                </a:ln>
                <a:solidFill>
                  <a:srgbClr val="000000"/>
                </a:solidFill>
                <a:effectLst/>
                <a:latin typeface="Times New Roman" pitchFamily="18" charset="0"/>
                <a:cs typeface="Times New Roman" pitchFamily="18" charset="0"/>
              </a:rPr>
              <a:t>byte-codes</a:t>
            </a:r>
            <a:r>
              <a:rPr kumimoji="0" lang="en-US" sz="1800" b="0" i="0" u="none" strike="noStrike" cap="none" normalizeH="0" baseline="0" dirty="0" smtClean="0">
                <a:ln>
                  <a:noFill/>
                </a:ln>
                <a:solidFill>
                  <a:srgbClr val="000000"/>
                </a:solidFill>
                <a:effectLst/>
                <a:latin typeface="Times New Roman" pitchFamily="18" charset="0"/>
                <a:cs typeface="Times New Roman" pitchFamily="18" charset="0"/>
              </a:rPr>
              <a:t>, rather than native machine code. To actually run a Java program, you use the Java interpreter to execute the compiled byte-codes. Java byte-codes provide an architecture-neutral object file format. The code is designed to transport programs efficiently to multiple platforms.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rgbClr val="000000"/>
                </a:solidFill>
                <a:effectLst/>
                <a:latin typeface="Times New Roman" pitchFamily="18" charset="0"/>
                <a:cs typeface="Times New Roman" pitchFamily="18" charset="0"/>
              </a:rPr>
              <a:t>rapid turn-around development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rgbClr val="000000"/>
                </a:solidFill>
                <a:effectLst/>
                <a:latin typeface="Times New Roman" pitchFamily="18" charset="0"/>
                <a:cs typeface="Times New Roman" pitchFamily="18" charset="0"/>
              </a:rPr>
              <a:t>Software author is protected, since binary byte streams are downloaded and not the source code</a:t>
            </a:r>
            <a:r>
              <a:rPr kumimoji="0" lang="en-US" sz="1800" b="0" i="0" u="none" strike="noStrike" cap="none" normalizeH="0" baseline="0" dirty="0" smtClean="0">
                <a:ln>
                  <a:noFill/>
                </a:ln>
                <a:solidFill>
                  <a:schemeClr val="tx1"/>
                </a:solidFill>
                <a:effectLst/>
                <a:latin typeface="Arial" pitchFamily="34" charset="0"/>
                <a:cs typeface="Arial" pitchFamily="34" charset="0"/>
              </a:rPr>
              <a:t> </a:t>
            </a:r>
          </a:p>
        </p:txBody>
      </p:sp>
      <p:pic>
        <p:nvPicPr>
          <p:cNvPr id="116740" name="Picture 4" descr="http://users.ecs.soton.ac.uk/dem/teaching/proginjava/images/compint.jpg"/>
          <p:cNvPicPr>
            <a:picLocks noChangeAspect="1" noChangeArrowheads="1"/>
          </p:cNvPicPr>
          <p:nvPr/>
        </p:nvPicPr>
        <p:blipFill>
          <a:blip r:embed="rId2" cstate="print"/>
          <a:srcRect/>
          <a:stretch>
            <a:fillRect/>
          </a:stretch>
        </p:blipFill>
        <p:spPr bwMode="auto">
          <a:xfrm>
            <a:off x="539552" y="3128128"/>
            <a:ext cx="7776864" cy="2965168"/>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75778" name="Picture 2" descr="Splash Screen for Java Application"/>
          <p:cNvPicPr>
            <a:picLocks noChangeAspect="1" noChangeArrowheads="1" noCrop="1"/>
          </p:cNvPicPr>
          <p:nvPr/>
        </p:nvPicPr>
        <p:blipFill>
          <a:blip r:embed="rId2" cstate="print"/>
          <a:srcRect/>
          <a:stretch>
            <a:fillRect/>
          </a:stretch>
        </p:blipFill>
        <p:spPr bwMode="auto">
          <a:xfrm>
            <a:off x="755576" y="764704"/>
            <a:ext cx="7272808" cy="4848539"/>
          </a:xfrm>
          <a:prstGeom prst="rect">
            <a:avLst/>
          </a:prstGeom>
          <a:noFill/>
        </p:spPr>
      </p:pic>
    </p:spTree>
  </p:cSld>
  <p:clrMapOvr>
    <a:masterClrMapping/>
  </p:clrMapOvr>
  <p:transition advTm="700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117761" name="Rectangle 1"/>
          <p:cNvSpPr>
            <a:spLocks noChangeArrowheads="1"/>
          </p:cNvSpPr>
          <p:nvPr/>
        </p:nvSpPr>
        <p:spPr bwMode="auto">
          <a:xfrm>
            <a:off x="0" y="-30778"/>
            <a:ext cx="8820472" cy="261610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000000"/>
                </a:solidFill>
                <a:effectLst/>
                <a:latin typeface="Algerian" pitchFamily="82" charset="0"/>
                <a:cs typeface="Times New Roman" pitchFamily="18" charset="0"/>
              </a:rPr>
              <a:t>S</a:t>
            </a:r>
            <a:r>
              <a:rPr kumimoji="0" lang="en-US" sz="2400" b="1" i="0" u="none" strike="noStrike" cap="none" normalizeH="0" baseline="0" dirty="0" smtClean="0" bmk="">
                <a:ln>
                  <a:noFill/>
                </a:ln>
                <a:solidFill>
                  <a:srgbClr val="000000"/>
                </a:solidFill>
                <a:effectLst/>
                <a:latin typeface="Algerian" pitchFamily="82" charset="0"/>
                <a:cs typeface="Times New Roman" pitchFamily="18" charset="0"/>
              </a:rPr>
              <a:t>ecure</a:t>
            </a:r>
            <a:endParaRPr kumimoji="0" lang="en-US" sz="2400" b="1" i="0" u="none" strike="noStrike" cap="none" normalizeH="0" baseline="0" dirty="0" smtClean="0">
              <a:ln>
                <a:noFill/>
              </a:ln>
              <a:solidFill>
                <a:srgbClr val="000000"/>
              </a:solidFill>
              <a:effectLst/>
              <a:latin typeface="Algerian" pitchFamily="82"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cs typeface="Times New Roman" pitchFamily="18" charset="0"/>
              </a:rPr>
              <a:t>Security is an important concern, since Java is meant to be used in networked environments. Without some assurance of security, you certainly wouldn't want to download an applet from a random site on the net and let it run on your computer. Java's memory allocation model is one of its main defenses against malicious code (</a:t>
            </a:r>
            <a:r>
              <a:rPr kumimoji="0" lang="en-US" sz="2000" b="0" i="0" u="none" strike="noStrike" cap="none" normalizeH="0" baseline="0" dirty="0" err="1" smtClean="0">
                <a:ln>
                  <a:noFill/>
                </a:ln>
                <a:solidFill>
                  <a:srgbClr val="000000"/>
                </a:solidFill>
                <a:effectLst/>
                <a:latin typeface="Times New Roman" pitchFamily="18" charset="0"/>
                <a:cs typeface="Times New Roman" pitchFamily="18" charset="0"/>
              </a:rPr>
              <a:t>e.g</a:t>
            </a:r>
            <a:r>
              <a:rPr kumimoji="0" lang="en-US" sz="2000" b="0" i="0" u="none" strike="noStrike" cap="none" normalizeH="0" baseline="0" dirty="0" smtClean="0">
                <a:ln>
                  <a:noFill/>
                </a:ln>
                <a:solidFill>
                  <a:srgbClr val="000000"/>
                </a:solidFill>
                <a:effectLst/>
                <a:latin typeface="Times New Roman" pitchFamily="18" charset="0"/>
                <a:cs typeface="Times New Roman" pitchFamily="18" charset="0"/>
              </a:rPr>
              <a:t> can't cast integers to pointers, so can't forge access). Furthermore: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smtClean="0">
                <a:ln>
                  <a:noFill/>
                </a:ln>
                <a:solidFill>
                  <a:srgbClr val="000000"/>
                </a:solidFill>
                <a:effectLst/>
                <a:latin typeface="Times New Roman" pitchFamily="18" charset="0"/>
                <a:cs typeface="Times New Roman" pitchFamily="18" charset="0"/>
              </a:rPr>
              <a:t>access restrictions are enforced (public, private)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smtClean="0">
                <a:ln>
                  <a:noFill/>
                </a:ln>
                <a:solidFill>
                  <a:srgbClr val="000000"/>
                </a:solidFill>
                <a:effectLst/>
                <a:latin typeface="Times New Roman" pitchFamily="18" charset="0"/>
                <a:cs typeface="Times New Roman" pitchFamily="18" charset="0"/>
              </a:rPr>
              <a:t>byte codes are verified, which copes with the threat of a hostile compiler</a:t>
            </a:r>
            <a:r>
              <a:rPr kumimoji="0" lang="en-US" sz="2000" b="0" i="0" u="none" strike="noStrike" cap="none" normalizeH="0" baseline="0" dirty="0" smtClean="0">
                <a:ln>
                  <a:noFill/>
                </a:ln>
                <a:solidFill>
                  <a:schemeClr val="tx1"/>
                </a:solidFill>
                <a:effectLst/>
                <a:latin typeface="Arial" pitchFamily="34" charset="0"/>
                <a:cs typeface="Arial" pitchFamily="34" charset="0"/>
              </a:rPr>
              <a:t> </a:t>
            </a:r>
          </a:p>
        </p:txBody>
      </p:sp>
      <p:sp>
        <p:nvSpPr>
          <p:cNvPr id="117762" name="Rectangle 2"/>
          <p:cNvSpPr>
            <a:spLocks noChangeArrowheads="1"/>
          </p:cNvSpPr>
          <p:nvPr/>
        </p:nvSpPr>
        <p:spPr bwMode="auto">
          <a:xfrm>
            <a:off x="0" y="2708920"/>
            <a:ext cx="8892480"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Algerian" pitchFamily="82" charset="0"/>
                <a:cs typeface="Times New Roman" pitchFamily="18" charset="0"/>
              </a:rPr>
              <a:t>A</a:t>
            </a:r>
            <a:r>
              <a:rPr kumimoji="0" lang="en-US" sz="2000" b="1" i="0" u="none" strike="noStrike" cap="none" normalizeH="0" baseline="0" dirty="0" smtClean="0" bmk="">
                <a:ln>
                  <a:noFill/>
                </a:ln>
                <a:solidFill>
                  <a:srgbClr val="000000"/>
                </a:solidFill>
                <a:effectLst/>
                <a:latin typeface="Algerian" pitchFamily="82" charset="0"/>
                <a:cs typeface="Times New Roman" pitchFamily="18" charset="0"/>
              </a:rPr>
              <a:t>rchitecture-Neutral</a:t>
            </a:r>
            <a:endParaRPr kumimoji="0" lang="en-US" sz="2000" b="1" i="0" u="none" strike="noStrike" cap="none" normalizeH="0" baseline="0" dirty="0" smtClean="0">
              <a:ln>
                <a:noFill/>
              </a:ln>
              <a:solidFill>
                <a:srgbClr val="000000"/>
              </a:solidFill>
              <a:effectLst/>
              <a:latin typeface="Algerian" pitchFamily="82"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smtClean="0">
                <a:ln>
                  <a:noFill/>
                </a:ln>
                <a:solidFill>
                  <a:srgbClr val="000000"/>
                </a:solidFill>
                <a:effectLst/>
                <a:latin typeface="Times New Roman" pitchFamily="18" charset="0"/>
                <a:cs typeface="Times New Roman" pitchFamily="18" charset="0"/>
              </a:rPr>
              <a:t>compiler generates </a:t>
            </a:r>
            <a:r>
              <a:rPr kumimoji="0" lang="en-US" sz="2000" b="0" i="0" u="none" strike="noStrike" cap="none" normalizeH="0" baseline="0" dirty="0" err="1" smtClean="0">
                <a:ln>
                  <a:noFill/>
                </a:ln>
                <a:solidFill>
                  <a:srgbClr val="000000"/>
                </a:solidFill>
                <a:effectLst/>
                <a:latin typeface="Times New Roman" pitchFamily="18" charset="0"/>
                <a:cs typeface="Times New Roman" pitchFamily="18" charset="0"/>
              </a:rPr>
              <a:t>bytecodes</a:t>
            </a:r>
            <a:r>
              <a:rPr kumimoji="0" lang="en-US" sz="2000" b="0" i="0" u="none" strike="noStrike" cap="none" normalizeH="0" baseline="0" dirty="0" smtClean="0">
                <a:ln>
                  <a:noFill/>
                </a:ln>
                <a:solidFill>
                  <a:srgbClr val="000000"/>
                </a:solidFill>
                <a:effectLst/>
                <a:latin typeface="Times New Roman" pitchFamily="18" charset="0"/>
                <a:cs typeface="Times New Roman" pitchFamily="18" charset="0"/>
              </a:rPr>
              <a:t>, which have nothing to do with a particular computer architecture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smtClean="0">
                <a:ln>
                  <a:noFill/>
                </a:ln>
                <a:solidFill>
                  <a:srgbClr val="000000"/>
                </a:solidFill>
                <a:effectLst/>
                <a:latin typeface="Times New Roman" pitchFamily="18" charset="0"/>
                <a:cs typeface="Times New Roman" pitchFamily="18" charset="0"/>
              </a:rPr>
              <a:t>easy to interpret on any machine</a:t>
            </a:r>
            <a:r>
              <a:rPr kumimoji="0" lang="en-US" sz="2000" b="0" i="0" u="none" strike="noStrike" cap="none" normalizeH="0" baseline="0" dirty="0" smtClean="0">
                <a:ln>
                  <a:noFill/>
                </a:ln>
                <a:solidFill>
                  <a:schemeClr val="tx1"/>
                </a:solidFill>
                <a:effectLst/>
                <a:latin typeface="Arial" pitchFamily="34" charset="0"/>
                <a:cs typeface="Arial" pitchFamily="34" charset="0"/>
              </a:rPr>
              <a:t> </a:t>
            </a:r>
          </a:p>
        </p:txBody>
      </p:sp>
      <p:sp>
        <p:nvSpPr>
          <p:cNvPr id="4" name="Rectangle 3"/>
          <p:cNvSpPr/>
          <p:nvPr/>
        </p:nvSpPr>
        <p:spPr>
          <a:xfrm>
            <a:off x="0" y="4077072"/>
            <a:ext cx="8748464" cy="2554545"/>
          </a:xfrm>
          <a:prstGeom prst="rect">
            <a:avLst/>
          </a:prstGeom>
        </p:spPr>
        <p:txBody>
          <a:bodyPr wrap="square">
            <a:spAutoFit/>
          </a:bodyPr>
          <a:lstStyle/>
          <a:p>
            <a:r>
              <a:rPr lang="en-IN" sz="2000" b="1" dirty="0" smtClean="0">
                <a:latin typeface="Algerian" pitchFamily="82" charset="0"/>
              </a:rPr>
              <a:t>Multithreaded</a:t>
            </a:r>
          </a:p>
          <a:p>
            <a:r>
              <a:rPr lang="en-IN" sz="2000" dirty="0" smtClean="0"/>
              <a:t>Java allows multiple concurrent threads of execution to be active at once. This means that you could be listening to an audio clip while scrolling the page and in the background downloading an image. Java contains sophisticated synchronization primitives (monitors and condition variables), that are integrated into the language to make them easy to use and robust. The </a:t>
            </a:r>
            <a:r>
              <a:rPr lang="en-IN" sz="2000" i="1" dirty="0" err="1" smtClean="0"/>
              <a:t>java.lang</a:t>
            </a:r>
            <a:r>
              <a:rPr lang="en-IN" sz="2000" dirty="0" smtClean="0"/>
              <a:t> package provides a </a:t>
            </a:r>
            <a:r>
              <a:rPr lang="en-IN" sz="2000" i="1" dirty="0" smtClean="0"/>
              <a:t>Thread</a:t>
            </a:r>
            <a:r>
              <a:rPr lang="en-IN" sz="2000" dirty="0" smtClean="0"/>
              <a:t> class that supports methods to start, run, and stop a thread, and check on its status.</a:t>
            </a:r>
            <a:endParaRPr lang="en-IN" sz="2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http://assets.inhabitots.com/wp-content/uploads/2010/07/design-within-reach-teak-swing-1.jpg"/>
          <p:cNvPicPr>
            <a:picLocks noChangeAspect="1" noChangeArrowheads="1"/>
          </p:cNvPicPr>
          <p:nvPr/>
        </p:nvPicPr>
        <p:blipFill>
          <a:blip r:embed="rId2" cstate="print"/>
          <a:srcRect/>
          <a:stretch>
            <a:fillRect/>
          </a:stretch>
        </p:blipFill>
        <p:spPr bwMode="auto">
          <a:xfrm>
            <a:off x="971600" y="188640"/>
            <a:ext cx="6912768" cy="2160240"/>
          </a:xfrm>
          <a:prstGeom prst="rect">
            <a:avLst/>
          </a:prstGeom>
          <a:noFill/>
        </p:spPr>
      </p:pic>
      <p:sp>
        <p:nvSpPr>
          <p:cNvPr id="3" name="Rectangle 2"/>
          <p:cNvSpPr/>
          <p:nvPr/>
        </p:nvSpPr>
        <p:spPr>
          <a:xfrm>
            <a:off x="2843808" y="476672"/>
            <a:ext cx="3168352" cy="923330"/>
          </a:xfrm>
          <a:prstGeom prst="rect">
            <a:avLst/>
          </a:prstGeom>
          <a:noFill/>
        </p:spPr>
        <p:txBody>
          <a:bodyPr wrap="square" lIns="91440" tIns="45720" rIns="91440" bIns="45720">
            <a:spAutoFit/>
          </a:bodyPr>
          <a:lstStyle/>
          <a:p>
            <a:pPr algn="ctr"/>
            <a:r>
              <a:rPr lang="en-US" sz="5400" b="1" cap="none" spc="0" dirty="0" smtClean="0">
                <a:ln w="1905"/>
                <a:solidFill>
                  <a:schemeClr val="accent2">
                    <a:lumMod val="75000"/>
                  </a:schemeClr>
                </a:solidFill>
                <a:effectLst>
                  <a:innerShdw blurRad="69850" dist="43180" dir="5400000">
                    <a:srgbClr val="000000">
                      <a:alpha val="65000"/>
                    </a:srgbClr>
                  </a:innerShdw>
                </a:effectLst>
              </a:rPr>
              <a:t>SWINGS</a:t>
            </a:r>
            <a:endParaRPr lang="en-US" sz="5400" b="1" cap="none" spc="0" dirty="0">
              <a:ln w="1905"/>
              <a:solidFill>
                <a:schemeClr val="accent2">
                  <a:lumMod val="75000"/>
                </a:schemeClr>
              </a:solidFill>
              <a:effectLst>
                <a:innerShdw blurRad="69850" dist="43180" dir="5400000">
                  <a:srgbClr val="000000">
                    <a:alpha val="65000"/>
                  </a:srgbClr>
                </a:innerShdw>
              </a:effectLst>
            </a:endParaRPr>
          </a:p>
        </p:txBody>
      </p:sp>
      <p:sp>
        <p:nvSpPr>
          <p:cNvPr id="4" name="TextBox 3"/>
          <p:cNvSpPr txBox="1"/>
          <p:nvPr/>
        </p:nvSpPr>
        <p:spPr>
          <a:xfrm>
            <a:off x="395536" y="2708920"/>
            <a:ext cx="8424936" cy="3693319"/>
          </a:xfrm>
          <a:prstGeom prst="rect">
            <a:avLst/>
          </a:prstGeom>
          <a:noFill/>
        </p:spPr>
        <p:txBody>
          <a:bodyPr wrap="square" rtlCol="0">
            <a:spAutoFit/>
          </a:bodyPr>
          <a:lstStyle/>
          <a:p>
            <a:pPr>
              <a:buFont typeface="Arial" pitchFamily="34" charset="0"/>
              <a:buChar char="•"/>
            </a:pPr>
            <a:r>
              <a:rPr lang="en-IN" b="1" dirty="0" smtClean="0"/>
              <a:t>Swing</a:t>
            </a:r>
            <a:r>
              <a:rPr lang="en-IN" dirty="0" smtClean="0"/>
              <a:t> is the primary </a:t>
            </a:r>
            <a:r>
              <a:rPr lang="en-IN" dirty="0" smtClean="0">
                <a:hlinkClick r:id="rId3" tooltip="Java (programming language)"/>
              </a:rPr>
              <a:t>Java</a:t>
            </a:r>
            <a:r>
              <a:rPr lang="en-IN" dirty="0" smtClean="0"/>
              <a:t> </a:t>
            </a:r>
            <a:r>
              <a:rPr lang="en-IN" dirty="0" smtClean="0">
                <a:hlinkClick r:id="rId4" tooltip="Graphical user interface"/>
              </a:rPr>
              <a:t>GUI</a:t>
            </a:r>
            <a:r>
              <a:rPr lang="en-IN" dirty="0" smtClean="0"/>
              <a:t> </a:t>
            </a:r>
            <a:r>
              <a:rPr lang="en-IN" dirty="0" smtClean="0">
                <a:hlinkClick r:id="rId5" tooltip="Widget toolkit"/>
              </a:rPr>
              <a:t>widget toolkit</a:t>
            </a:r>
            <a:r>
              <a:rPr lang="en-IN" dirty="0" smtClean="0"/>
              <a:t>. It is part of </a:t>
            </a:r>
            <a:r>
              <a:rPr lang="en-IN" dirty="0" smtClean="0">
                <a:hlinkClick r:id="rId6" tooltip="Oracle Corporation"/>
              </a:rPr>
              <a:t>Oracle</a:t>
            </a:r>
            <a:r>
              <a:rPr lang="en-IN" dirty="0" smtClean="0"/>
              <a:t>'s </a:t>
            </a:r>
            <a:r>
              <a:rPr lang="en-IN" dirty="0" smtClean="0">
                <a:hlinkClick r:id="rId7" tooltip="Java Foundation Classes"/>
              </a:rPr>
              <a:t>Java Foundation Classes</a:t>
            </a:r>
            <a:r>
              <a:rPr lang="en-IN" dirty="0" smtClean="0"/>
              <a:t> (JFC) — an </a:t>
            </a:r>
            <a:r>
              <a:rPr lang="en-IN" dirty="0" smtClean="0">
                <a:hlinkClick r:id="rId8" tooltip="Application programming interface"/>
              </a:rPr>
              <a:t>API</a:t>
            </a:r>
            <a:r>
              <a:rPr lang="en-IN" dirty="0" smtClean="0"/>
              <a:t> for providing a </a:t>
            </a:r>
            <a:r>
              <a:rPr lang="en-IN" dirty="0" smtClean="0">
                <a:hlinkClick r:id="rId4" tooltip="Graphical user interface"/>
              </a:rPr>
              <a:t>graphical user interface</a:t>
            </a:r>
            <a:r>
              <a:rPr lang="en-IN" dirty="0" smtClean="0"/>
              <a:t> (GUI) for Java programs.</a:t>
            </a:r>
          </a:p>
          <a:p>
            <a:endParaRPr lang="en-IN" dirty="0" smtClean="0"/>
          </a:p>
          <a:p>
            <a:pPr>
              <a:buFont typeface="Arial" pitchFamily="34" charset="0"/>
              <a:buChar char="•"/>
            </a:pPr>
            <a:r>
              <a:rPr lang="en-IN" dirty="0" smtClean="0"/>
              <a:t>Swing was developed to provide a more sophisticated set of GUI </a:t>
            </a:r>
            <a:r>
              <a:rPr lang="en-IN" dirty="0" smtClean="0">
                <a:hlinkClick r:id="rId9" tooltip="Software component"/>
              </a:rPr>
              <a:t>components</a:t>
            </a:r>
            <a:r>
              <a:rPr lang="en-IN" dirty="0" smtClean="0"/>
              <a:t> than the earlier </a:t>
            </a:r>
            <a:r>
              <a:rPr lang="en-IN" dirty="0" smtClean="0">
                <a:hlinkClick r:id="rId10" tooltip="Abstract Window Toolkit"/>
              </a:rPr>
              <a:t>Abstract Window Toolkit (AWT)</a:t>
            </a:r>
            <a:r>
              <a:rPr lang="en-IN" dirty="0" smtClean="0"/>
              <a:t>. </a:t>
            </a:r>
          </a:p>
          <a:p>
            <a:endParaRPr lang="en-IN" dirty="0" smtClean="0"/>
          </a:p>
          <a:p>
            <a:pPr>
              <a:buFont typeface="Arial" pitchFamily="34" charset="0"/>
              <a:buChar char="•"/>
            </a:pPr>
            <a:r>
              <a:rPr lang="en-IN" dirty="0" smtClean="0"/>
              <a:t>Swing provides a native </a:t>
            </a:r>
            <a:r>
              <a:rPr lang="en-IN" dirty="0" smtClean="0">
                <a:hlinkClick r:id="rId11" tooltip="Look and feel"/>
              </a:rPr>
              <a:t>look and feel</a:t>
            </a:r>
            <a:r>
              <a:rPr lang="en-IN" dirty="0" smtClean="0"/>
              <a:t> that emulates the look and feel of several platforms, and also supports a </a:t>
            </a:r>
            <a:r>
              <a:rPr lang="en-IN" dirty="0" smtClean="0">
                <a:hlinkClick r:id="rId12" tooltip="Pluggable look and feel"/>
              </a:rPr>
              <a:t>pluggable look and feel</a:t>
            </a:r>
            <a:r>
              <a:rPr lang="en-IN" dirty="0" smtClean="0"/>
              <a:t> that allows applications to have a look and feel unrelated to the underlying platform. </a:t>
            </a:r>
          </a:p>
          <a:p>
            <a:endParaRPr lang="en-IN" dirty="0" smtClean="0"/>
          </a:p>
          <a:p>
            <a:pPr>
              <a:buFont typeface="Arial" pitchFamily="34" charset="0"/>
              <a:buChar char="•"/>
            </a:pPr>
            <a:r>
              <a:rPr lang="en-IN" dirty="0" smtClean="0"/>
              <a:t>It has more powerful and flexible components than AWT. In addition to familiar components such as buttons, check boxes and labels, Swing provides several advanced components such as tabbed panel, scroll panes, trees, tables, and lists.</a:t>
            </a:r>
            <a:endParaRPr lang="en-IN"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ChangeArrowheads="1"/>
          </p:cNvSpPr>
          <p:nvPr/>
        </p:nvSpPr>
        <p:spPr bwMode="auto">
          <a:xfrm>
            <a:off x="395536" y="1772816"/>
            <a:ext cx="8496944" cy="4247317"/>
          </a:xfrm>
          <a:prstGeom prst="rect">
            <a:avLst/>
          </a:prstGeom>
          <a:solidFill>
            <a:srgbClr val="F9F9F9"/>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b="1" i="0" u="none" strike="noStrike" cap="none" normalizeH="0" baseline="0" dirty="0" smtClean="0">
                <a:ln>
                  <a:noFill/>
                </a:ln>
                <a:solidFill>
                  <a:srgbClr val="000000"/>
                </a:solidFill>
                <a:effectLst/>
                <a:latin typeface="Arial" pitchFamily="34" charset="0"/>
                <a:cs typeface="Arial" pitchFamily="34" charset="0"/>
              </a:rPr>
              <a:t>Since early versions of Java, a portion of the </a:t>
            </a:r>
            <a:r>
              <a:rPr kumimoji="0" lang="en-US" b="1" i="0" u="none" strike="noStrike" cap="none" normalizeH="0" baseline="0" dirty="0" smtClean="0">
                <a:ln>
                  <a:noFill/>
                </a:ln>
                <a:solidFill>
                  <a:srgbClr val="0B0080"/>
                </a:solidFill>
                <a:effectLst/>
                <a:latin typeface="Arial" pitchFamily="34" charset="0"/>
                <a:cs typeface="Arial" pitchFamily="34" charset="0"/>
                <a:hlinkClick r:id="rId2" tooltip="Abstract Window Toolkit"/>
              </a:rPr>
              <a:t>Abstract Window Toolkit</a:t>
            </a:r>
            <a:r>
              <a:rPr kumimoji="0" lang="en-US" b="1" i="0" u="none" strike="noStrike" cap="none" normalizeH="0" baseline="0" dirty="0" smtClean="0">
                <a:ln>
                  <a:noFill/>
                </a:ln>
                <a:solidFill>
                  <a:srgbClr val="000000"/>
                </a:solidFill>
                <a:effectLst/>
                <a:latin typeface="Arial" pitchFamily="34" charset="0"/>
                <a:cs typeface="Arial" pitchFamily="34" charset="0"/>
              </a:rPr>
              <a:t> (AWT) has provided platform-independent APIs for user interface components. In AWT, each component is rendered and controlled by a native peer component specific to the underlying windowing system.</a:t>
            </a:r>
          </a:p>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endParaRPr kumimoji="0" lang="en-US"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b="1" i="0" u="none" strike="noStrike" cap="none" normalizeH="0" baseline="0" dirty="0" smtClean="0">
                <a:ln>
                  <a:noFill/>
                </a:ln>
                <a:solidFill>
                  <a:srgbClr val="000000"/>
                </a:solidFill>
                <a:effectLst/>
                <a:latin typeface="Arial" pitchFamily="34" charset="0"/>
                <a:cs typeface="Arial" pitchFamily="34" charset="0"/>
              </a:rPr>
              <a:t>By contrast, Swing components are often described as </a:t>
            </a:r>
            <a:r>
              <a:rPr kumimoji="0" lang="en-US" b="1" i="1" u="none" strike="noStrike" cap="none" normalizeH="0" baseline="0" dirty="0" smtClean="0">
                <a:ln>
                  <a:noFill/>
                </a:ln>
                <a:solidFill>
                  <a:srgbClr val="000000"/>
                </a:solidFill>
                <a:effectLst/>
                <a:latin typeface="Arial" pitchFamily="34" charset="0"/>
                <a:cs typeface="Arial" pitchFamily="34" charset="0"/>
              </a:rPr>
              <a:t>lightweight</a:t>
            </a:r>
            <a:r>
              <a:rPr kumimoji="0" lang="en-US" b="1" i="0" u="none" strike="noStrike" cap="none" normalizeH="0" baseline="0" dirty="0" smtClean="0">
                <a:ln>
                  <a:noFill/>
                </a:ln>
                <a:solidFill>
                  <a:srgbClr val="000000"/>
                </a:solidFill>
                <a:effectLst/>
                <a:latin typeface="Arial" pitchFamily="34" charset="0"/>
                <a:cs typeface="Arial" pitchFamily="34" charset="0"/>
              </a:rPr>
              <a:t> because they do not require allocation of native resources in the operating system's windowing toolkit. The AWT components are referred to as </a:t>
            </a:r>
            <a:r>
              <a:rPr kumimoji="0" lang="en-US" b="1" i="1" u="none" strike="noStrike" cap="none" normalizeH="0" baseline="0" dirty="0" smtClean="0">
                <a:ln>
                  <a:noFill/>
                </a:ln>
                <a:solidFill>
                  <a:srgbClr val="000000"/>
                </a:solidFill>
                <a:effectLst/>
                <a:latin typeface="Arial" pitchFamily="34" charset="0"/>
                <a:cs typeface="Arial" pitchFamily="34" charset="0"/>
              </a:rPr>
              <a:t>heavyweight components</a:t>
            </a:r>
            <a:r>
              <a:rPr kumimoji="0" lang="en-US" b="1" i="0" u="none" strike="noStrike" cap="none" normalizeH="0" baseline="0" dirty="0" smtClean="0">
                <a:ln>
                  <a:noFill/>
                </a:ln>
                <a:solidFill>
                  <a:srgbClr val="000000"/>
                </a:solidFill>
                <a:effectLst/>
                <a:latin typeface="Arial" pitchFamily="34" charset="0"/>
                <a:cs typeface="Arial" pitchFamily="34" charset="0"/>
              </a:rPr>
              <a:t>.</a:t>
            </a:r>
            <a:r>
              <a:rPr kumimoji="0" lang="en-US" b="1" i="0" u="none" strike="noStrike" cap="none" normalizeH="0" baseline="30000" dirty="0" smtClean="0">
                <a:ln>
                  <a:noFill/>
                </a:ln>
                <a:solidFill>
                  <a:srgbClr val="000000"/>
                </a:solidFill>
                <a:effectLst/>
                <a:latin typeface="Arial" pitchFamily="34" charset="0"/>
                <a:cs typeface="Arial" pitchFamily="34" charset="0"/>
              </a:rPr>
              <a:t>[</a:t>
            </a:r>
            <a:r>
              <a:rPr kumimoji="0" lang="en-US" b="1" i="1" u="none" strike="noStrike" cap="none" normalizeH="0" baseline="30000" dirty="0" smtClean="0">
                <a:ln>
                  <a:noFill/>
                </a:ln>
                <a:solidFill>
                  <a:srgbClr val="0B0080"/>
                </a:solidFill>
                <a:effectLst/>
                <a:latin typeface="Arial" pitchFamily="34" charset="0"/>
                <a:cs typeface="Arial" pitchFamily="34" charset="0"/>
                <a:hlinkClick r:id="rId3" tooltip="Wikipedia:Avoid weasel words"/>
              </a:rPr>
              <a:t>according to whom?</a:t>
            </a:r>
            <a:r>
              <a:rPr kumimoji="0" lang="en-US" b="1" i="0" u="none" strike="noStrike" cap="none" normalizeH="0" baseline="30000" dirty="0" smtClean="0">
                <a:ln>
                  <a:noFill/>
                </a:ln>
                <a:solidFill>
                  <a:srgbClr val="000000"/>
                </a:solidFill>
                <a:effectLst/>
                <a:latin typeface="Arial" pitchFamily="34" charset="0"/>
                <a:cs typeface="Arial" pitchFamily="34" charset="0"/>
              </a:rPr>
              <a:t>]</a:t>
            </a: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endParaRPr kumimoji="0" lang="en-US"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b="1" i="0" u="none" strike="noStrike" cap="none" normalizeH="0" baseline="0" dirty="0" smtClean="0">
                <a:ln>
                  <a:noFill/>
                </a:ln>
                <a:solidFill>
                  <a:srgbClr val="000000"/>
                </a:solidFill>
                <a:effectLst/>
                <a:latin typeface="Arial" pitchFamily="34" charset="0"/>
                <a:cs typeface="Arial" pitchFamily="34" charset="0"/>
              </a:rPr>
              <a:t>Much of the Swing API is generally a complementary extension of the AWT rather than a direct replacement. In fact, every Swing lightweight interface ultimately exists within an AWT heavyweight component because all of the top-level components in Swing (</a:t>
            </a:r>
            <a:r>
              <a:rPr kumimoji="0" lang="en-US" b="1" i="0" u="none" strike="noStrike" cap="none" normalizeH="0" baseline="0" dirty="0" err="1" smtClean="0">
                <a:ln>
                  <a:noFill/>
                </a:ln>
                <a:solidFill>
                  <a:srgbClr val="663366"/>
                </a:solidFill>
                <a:effectLst/>
                <a:latin typeface="Courier New" pitchFamily="49" charset="0"/>
                <a:cs typeface="Courier New" pitchFamily="49" charset="0"/>
                <a:hlinkClick r:id="rId4"/>
              </a:rPr>
              <a:t>JApplet</a:t>
            </a:r>
            <a:r>
              <a:rPr kumimoji="0" lang="en-US" b="1" i="0" u="none" strike="noStrike" cap="none" normalizeH="0" baseline="0" dirty="0" smtClean="0">
                <a:ln>
                  <a:noFill/>
                </a:ln>
                <a:solidFill>
                  <a:srgbClr val="000000"/>
                </a:solidFill>
                <a:effectLst/>
                <a:latin typeface="Arial" pitchFamily="34" charset="0"/>
                <a:cs typeface="Arial" pitchFamily="34" charset="0"/>
              </a:rPr>
              <a:t>, </a:t>
            </a:r>
            <a:r>
              <a:rPr kumimoji="0" lang="en-US" b="1" i="0" u="none" strike="noStrike" cap="none" normalizeH="0" baseline="0" dirty="0" err="1" smtClean="0">
                <a:ln>
                  <a:noFill/>
                </a:ln>
                <a:solidFill>
                  <a:srgbClr val="663366"/>
                </a:solidFill>
                <a:effectLst/>
                <a:latin typeface="Courier New" pitchFamily="49" charset="0"/>
                <a:cs typeface="Courier New" pitchFamily="49" charset="0"/>
                <a:hlinkClick r:id="rId5"/>
              </a:rPr>
              <a:t>JDialog</a:t>
            </a:r>
            <a:r>
              <a:rPr kumimoji="0" lang="en-US" b="1" i="0" u="none" strike="noStrike" cap="none" normalizeH="0" baseline="0" dirty="0" smtClean="0">
                <a:ln>
                  <a:noFill/>
                </a:ln>
                <a:solidFill>
                  <a:srgbClr val="000000"/>
                </a:solidFill>
                <a:effectLst/>
                <a:latin typeface="Arial" pitchFamily="34" charset="0"/>
                <a:cs typeface="Arial" pitchFamily="34" charset="0"/>
              </a:rPr>
              <a:t>, </a:t>
            </a:r>
            <a:r>
              <a:rPr kumimoji="0" lang="en-US" b="1" i="0" u="none" strike="noStrike" cap="none" normalizeH="0" baseline="0" dirty="0" err="1" smtClean="0">
                <a:ln>
                  <a:noFill/>
                </a:ln>
                <a:solidFill>
                  <a:srgbClr val="663366"/>
                </a:solidFill>
                <a:effectLst/>
                <a:latin typeface="Courier New" pitchFamily="49" charset="0"/>
                <a:cs typeface="Courier New" pitchFamily="49" charset="0"/>
                <a:hlinkClick r:id="rId6"/>
              </a:rPr>
              <a:t>JFrame</a:t>
            </a:r>
            <a:r>
              <a:rPr kumimoji="0" lang="en-US" b="1" i="0" u="none" strike="noStrike" cap="none" normalizeH="0" baseline="0" dirty="0" smtClean="0">
                <a:ln>
                  <a:noFill/>
                </a:ln>
                <a:solidFill>
                  <a:srgbClr val="000000"/>
                </a:solidFill>
                <a:effectLst/>
                <a:latin typeface="Arial" pitchFamily="34" charset="0"/>
                <a:cs typeface="Arial" pitchFamily="34" charset="0"/>
              </a:rPr>
              <a:t>, </a:t>
            </a:r>
            <a:r>
              <a:rPr kumimoji="0" lang="en-US" b="1" i="0" u="none" strike="noStrike" cap="none" normalizeH="0" baseline="0" dirty="0" err="1" smtClean="0">
                <a:ln>
                  <a:noFill/>
                </a:ln>
                <a:solidFill>
                  <a:srgbClr val="000000"/>
                </a:solidFill>
                <a:effectLst/>
                <a:latin typeface="Arial" pitchFamily="34" charset="0"/>
                <a:cs typeface="Arial" pitchFamily="34" charset="0"/>
              </a:rPr>
              <a:t>and</a:t>
            </a:r>
            <a:r>
              <a:rPr kumimoji="0" lang="en-US" b="1" i="0" u="none" strike="noStrike" cap="none" normalizeH="0" baseline="0" dirty="0" err="1" smtClean="0">
                <a:ln>
                  <a:noFill/>
                </a:ln>
                <a:solidFill>
                  <a:srgbClr val="663366"/>
                </a:solidFill>
                <a:effectLst/>
                <a:latin typeface="Courier New" pitchFamily="49" charset="0"/>
                <a:cs typeface="Courier New" pitchFamily="49" charset="0"/>
                <a:hlinkClick r:id="rId7"/>
              </a:rPr>
              <a:t>JWindow</a:t>
            </a:r>
            <a:r>
              <a:rPr kumimoji="0" lang="en-US" b="1" i="0" u="none" strike="noStrike" cap="none" normalizeH="0" baseline="0" dirty="0" smtClean="0">
                <a:ln>
                  <a:noFill/>
                </a:ln>
                <a:solidFill>
                  <a:srgbClr val="000000"/>
                </a:solidFill>
                <a:effectLst/>
                <a:latin typeface="Arial" pitchFamily="34" charset="0"/>
                <a:cs typeface="Arial" pitchFamily="34" charset="0"/>
              </a:rPr>
              <a:t>) extend an AWT top-level container.</a:t>
            </a:r>
            <a:endParaRPr kumimoji="0" lang="en-US" b="1"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le 3"/>
          <p:cNvSpPr/>
          <p:nvPr/>
        </p:nvSpPr>
        <p:spPr>
          <a:xfrm>
            <a:off x="1043608" y="0"/>
            <a:ext cx="7341353" cy="1754326"/>
          </a:xfrm>
          <a:prstGeom prst="rect">
            <a:avLst/>
          </a:prstGeom>
          <a:noFill/>
        </p:spPr>
        <p:txBody>
          <a:bodyPr wrap="square" lIns="91440" tIns="45720" rIns="91440" bIns="45720">
            <a:spAutoFit/>
          </a:bodyPr>
          <a:lstStyle/>
          <a:p>
            <a:pPr algn="ctr"/>
            <a:r>
              <a:rPr lang="en-U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RELATIONSHIP WITH </a:t>
            </a:r>
            <a:r>
              <a:rPr lang="en-US" sz="5400" b="1" spc="300" dirty="0" smtClean="0">
                <a:ln w="11430" cmpd="sng">
                  <a:solidFill>
                    <a:schemeClr val="accent1">
                      <a:tint val="10000"/>
                    </a:schemeClr>
                  </a:solidFill>
                  <a:prstDash val="solid"/>
                  <a:miter lim="800000"/>
                </a:ln>
                <a:effectLst>
                  <a:glow rad="45500">
                    <a:schemeClr val="accent1">
                      <a:satMod val="220000"/>
                      <a:alpha val="35000"/>
                    </a:schemeClr>
                  </a:glow>
                </a:effectLst>
              </a:rPr>
              <a:t>AWT</a:t>
            </a:r>
            <a:endParaRPr lang="en-US" sz="5400" b="1" cap="none" spc="300" dirty="0">
              <a:ln w="11430" cmpd="sng">
                <a:solidFill>
                  <a:schemeClr val="accent1">
                    <a:tint val="10000"/>
                  </a:schemeClr>
                </a:solidFill>
                <a:prstDash val="solid"/>
                <a:miter lim="800000"/>
              </a:ln>
              <a:effectLst>
                <a:glow rad="45500">
                  <a:schemeClr val="accent1">
                    <a:satMod val="220000"/>
                    <a:alpha val="35000"/>
                  </a:schemeClr>
                </a:glow>
              </a:effectLs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47351" t="9901" r="1214" b="27063"/>
          <a:stretch>
            <a:fillRect/>
          </a:stretch>
        </p:blipFill>
        <p:spPr bwMode="auto">
          <a:xfrm>
            <a:off x="395536" y="1097360"/>
            <a:ext cx="8352928" cy="5760640"/>
          </a:xfrm>
          <a:prstGeom prst="rect">
            <a:avLst/>
          </a:prstGeom>
          <a:noFill/>
          <a:ln w="9525">
            <a:noFill/>
            <a:miter lim="800000"/>
            <a:headEnd/>
            <a:tailEnd/>
          </a:ln>
        </p:spPr>
      </p:pic>
      <p:sp>
        <p:nvSpPr>
          <p:cNvPr id="3" name="Rectangle 2"/>
          <p:cNvSpPr/>
          <p:nvPr/>
        </p:nvSpPr>
        <p:spPr>
          <a:xfrm>
            <a:off x="323528" y="188640"/>
            <a:ext cx="8604535" cy="923330"/>
          </a:xfrm>
          <a:prstGeom prst="rect">
            <a:avLst/>
          </a:prstGeom>
          <a:noFill/>
        </p:spPr>
        <p:txBody>
          <a:bodyPr wrap="none" lIns="91440" tIns="45720" rIns="91440" bIns="45720">
            <a:spAutoFit/>
          </a:bodyPr>
          <a:lstStyle/>
          <a:p>
            <a:pPr algn="ctr"/>
            <a:r>
              <a:rPr lang="en-U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COMPONENTS OF SWINGS</a:t>
            </a:r>
            <a:endPar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188640"/>
            <a:ext cx="8196285" cy="1754326"/>
          </a:xfrm>
          <a:prstGeom prst="rect">
            <a:avLst/>
          </a:prstGeom>
          <a:noFill/>
        </p:spPr>
        <p:txBody>
          <a:bodyPr wrap="squar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FUNCTIONS OF DIFFERENT SWING COMPONENTS</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pic>
        <p:nvPicPr>
          <p:cNvPr id="4098" name="Picture 2" descr="NOT a tutorial reader!"/>
          <p:cNvPicPr>
            <a:picLocks noChangeAspect="1" noChangeArrowheads="1"/>
          </p:cNvPicPr>
          <p:nvPr/>
        </p:nvPicPr>
        <p:blipFill>
          <a:blip r:embed="rId2" cstate="print"/>
          <a:srcRect/>
          <a:stretch>
            <a:fillRect/>
          </a:stretch>
        </p:blipFill>
        <p:spPr bwMode="auto">
          <a:xfrm>
            <a:off x="5796136" y="2132856"/>
            <a:ext cx="2088232" cy="1748767"/>
          </a:xfrm>
          <a:prstGeom prst="rect">
            <a:avLst/>
          </a:prstGeom>
          <a:noFill/>
        </p:spPr>
      </p:pic>
      <p:sp>
        <p:nvSpPr>
          <p:cNvPr id="4" name="Rectangle 3"/>
          <p:cNvSpPr/>
          <p:nvPr/>
        </p:nvSpPr>
        <p:spPr>
          <a:xfrm>
            <a:off x="251520" y="1916832"/>
            <a:ext cx="2388924" cy="523220"/>
          </a:xfrm>
          <a:prstGeom prst="rect">
            <a:avLst/>
          </a:prstGeom>
          <a:noFill/>
        </p:spPr>
        <p:txBody>
          <a:bodyPr wrap="square" lIns="91440" tIns="45720" rIns="91440" bIns="45720">
            <a:spAutoFit/>
          </a:bodyPr>
          <a:lstStyle/>
          <a:p>
            <a:pPr marL="514350" indent="-514350" algn="ctr">
              <a:buFont typeface="+mj-lt"/>
              <a:buAutoNum type="arabicPeriod"/>
            </a:pPr>
            <a:r>
              <a:rPr lang="en-US" sz="28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CHECK BOX</a:t>
            </a:r>
            <a:endParaRPr lang="en-US" sz="28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
        <p:nvSpPr>
          <p:cNvPr id="5" name="TextBox 4"/>
          <p:cNvSpPr txBox="1"/>
          <p:nvPr/>
        </p:nvSpPr>
        <p:spPr>
          <a:xfrm>
            <a:off x="179512" y="2492896"/>
            <a:ext cx="4176464" cy="1754326"/>
          </a:xfrm>
          <a:prstGeom prst="rect">
            <a:avLst/>
          </a:prstGeom>
          <a:noFill/>
        </p:spPr>
        <p:txBody>
          <a:bodyPr wrap="square" rtlCol="0">
            <a:spAutoFit/>
          </a:bodyPr>
          <a:lstStyle/>
          <a:p>
            <a:r>
              <a:rPr lang="en-IN" dirty="0" smtClean="0"/>
              <a:t>Swing check boxes have all the usual button characteristics. Check boxes are similar to </a:t>
            </a:r>
            <a:r>
              <a:rPr lang="en-IN" dirty="0" smtClean="0">
                <a:hlinkClick r:id="rId3"/>
              </a:rPr>
              <a:t>radio buttons</a:t>
            </a:r>
            <a:r>
              <a:rPr lang="en-IN" dirty="0" smtClean="0"/>
              <a:t> but their selection model is different, by convention. Any number of check boxes in a group — none, some, or all — can be selected. </a:t>
            </a:r>
            <a:endParaRPr lang="en-IN" dirty="0"/>
          </a:p>
        </p:txBody>
      </p:sp>
      <p:pic>
        <p:nvPicPr>
          <p:cNvPr id="4100" name="Picture 4" descr="A snapshot of RadioButtonDemo"/>
          <p:cNvPicPr>
            <a:picLocks noChangeAspect="1" noChangeArrowheads="1"/>
          </p:cNvPicPr>
          <p:nvPr/>
        </p:nvPicPr>
        <p:blipFill>
          <a:blip r:embed="rId4" cstate="print"/>
          <a:srcRect/>
          <a:stretch>
            <a:fillRect/>
          </a:stretch>
        </p:blipFill>
        <p:spPr bwMode="auto">
          <a:xfrm>
            <a:off x="5796136" y="4653136"/>
            <a:ext cx="2619077" cy="1794893"/>
          </a:xfrm>
          <a:prstGeom prst="rect">
            <a:avLst/>
          </a:prstGeom>
          <a:noFill/>
        </p:spPr>
      </p:pic>
      <p:sp>
        <p:nvSpPr>
          <p:cNvPr id="7" name="Rectangle 6"/>
          <p:cNvSpPr/>
          <p:nvPr/>
        </p:nvSpPr>
        <p:spPr>
          <a:xfrm>
            <a:off x="179512" y="4221088"/>
            <a:ext cx="3122522" cy="523220"/>
          </a:xfrm>
          <a:prstGeom prst="rect">
            <a:avLst/>
          </a:prstGeom>
          <a:noFill/>
        </p:spPr>
        <p:txBody>
          <a:bodyPr wrap="none" lIns="91440" tIns="45720" rIns="91440" bIns="45720">
            <a:spAutoFit/>
          </a:bodyPr>
          <a:lstStyle/>
          <a:p>
            <a:pPr marL="514350" indent="-514350" algn="ctr"/>
            <a:r>
              <a:rPr lang="en-US" sz="28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2.   RADIO BUTTON</a:t>
            </a:r>
            <a:endParaRPr lang="en-US" sz="28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
        <p:nvSpPr>
          <p:cNvPr id="8" name="TextBox 7"/>
          <p:cNvSpPr txBox="1"/>
          <p:nvPr/>
        </p:nvSpPr>
        <p:spPr>
          <a:xfrm>
            <a:off x="323528" y="4826675"/>
            <a:ext cx="3960440" cy="2031325"/>
          </a:xfrm>
          <a:prstGeom prst="rect">
            <a:avLst/>
          </a:prstGeom>
          <a:noFill/>
        </p:spPr>
        <p:txBody>
          <a:bodyPr wrap="square" rtlCol="0">
            <a:spAutoFit/>
          </a:bodyPr>
          <a:lstStyle/>
          <a:p>
            <a:r>
              <a:rPr lang="en-IN" dirty="0" smtClean="0"/>
              <a:t>A </a:t>
            </a:r>
            <a:r>
              <a:rPr lang="en-IN" b="1" dirty="0" smtClean="0"/>
              <a:t>radio button</a:t>
            </a:r>
            <a:r>
              <a:rPr lang="en-IN" dirty="0" smtClean="0"/>
              <a:t> or </a:t>
            </a:r>
            <a:r>
              <a:rPr lang="en-IN" b="1" dirty="0" smtClean="0"/>
              <a:t>option button</a:t>
            </a:r>
            <a:r>
              <a:rPr lang="en-IN" dirty="0" smtClean="0"/>
              <a:t> is a type of </a:t>
            </a:r>
            <a:r>
              <a:rPr lang="en-IN" dirty="0" smtClean="0">
                <a:hlinkClick r:id="rId5" tooltip="Graphical user interface"/>
              </a:rPr>
              <a:t>graphical user interface</a:t>
            </a:r>
            <a:r>
              <a:rPr lang="en-IN" dirty="0" smtClean="0"/>
              <a:t> </a:t>
            </a:r>
            <a:r>
              <a:rPr lang="en-IN" dirty="0" smtClean="0">
                <a:hlinkClick r:id="rId6" tooltip="Elements of graphical user interfaces"/>
              </a:rPr>
              <a:t>element</a:t>
            </a:r>
            <a:r>
              <a:rPr lang="en-IN" dirty="0" smtClean="0"/>
              <a:t> that allows the user to choose only one of a predefined </a:t>
            </a:r>
            <a:r>
              <a:rPr lang="en-IN" dirty="0" smtClean="0">
                <a:hlinkClick r:id="rId7" tooltip="Set (computer science)"/>
              </a:rPr>
              <a:t>set</a:t>
            </a:r>
            <a:r>
              <a:rPr lang="en-IN" dirty="0" smtClean="0"/>
              <a:t> of options. Radio buttons are arranged in groups of two or more and displayed on screen </a:t>
            </a:r>
            <a:endParaRPr lang="en-IN"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A snapshot of PasswordDemo, which uses a password field"/>
          <p:cNvPicPr>
            <a:picLocks noChangeAspect="1" noChangeArrowheads="1"/>
          </p:cNvPicPr>
          <p:nvPr/>
        </p:nvPicPr>
        <p:blipFill>
          <a:blip r:embed="rId2" cstate="print"/>
          <a:srcRect/>
          <a:stretch>
            <a:fillRect/>
          </a:stretch>
        </p:blipFill>
        <p:spPr bwMode="auto">
          <a:xfrm>
            <a:off x="5508104" y="929152"/>
            <a:ext cx="3456384" cy="1237826"/>
          </a:xfrm>
          <a:prstGeom prst="rect">
            <a:avLst/>
          </a:prstGeom>
          <a:noFill/>
        </p:spPr>
      </p:pic>
      <p:sp>
        <p:nvSpPr>
          <p:cNvPr id="22531" name="Rectangle 3"/>
          <p:cNvSpPr>
            <a:spLocks noChangeArrowheads="1"/>
          </p:cNvSpPr>
          <p:nvPr/>
        </p:nvSpPr>
        <p:spPr bwMode="auto">
          <a:xfrm rot="10800000" flipV="1">
            <a:off x="323528" y="764704"/>
            <a:ext cx="5148064"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The </a:t>
            </a:r>
            <a:r>
              <a:rPr kumimoji="0" lang="en-US" b="0" i="0" u="none" strike="noStrike" cap="none" normalizeH="0" baseline="0" dirty="0" smtClean="0">
                <a:ln>
                  <a:noFill/>
                </a:ln>
                <a:solidFill>
                  <a:schemeClr val="tx1"/>
                </a:solidFill>
                <a:effectLst/>
                <a:latin typeface="Arial Unicode MS" pitchFamily="34" charset="-128"/>
                <a:cs typeface="Times New Roman" pitchFamily="18" charset="0"/>
              </a:rPr>
              <a:t>JPasswordField</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class, a subclass of </a:t>
            </a:r>
            <a:r>
              <a:rPr kumimoji="0" lang="en-US" b="0" i="0" u="none" strike="noStrike" cap="none" normalizeH="0" baseline="0" dirty="0" smtClean="0">
                <a:ln>
                  <a:noFill/>
                </a:ln>
                <a:solidFill>
                  <a:srgbClr val="000000"/>
                </a:solidFill>
                <a:effectLst/>
                <a:latin typeface="Arial Unicode MS" pitchFamily="34" charset="-128"/>
                <a:cs typeface="Arial" pitchFamily="34" charset="0"/>
              </a:rPr>
              <a:t>JTextField</a:t>
            </a:r>
            <a:r>
              <a:rPr kumimoji="0" lang="en-US" b="0" i="0" u="none" strike="noStrike" cap="none" normalizeH="0" baseline="0" dirty="0" smtClean="0">
                <a:ln>
                  <a:noFill/>
                </a:ln>
                <a:solidFill>
                  <a:srgbClr val="000000"/>
                </a:solidFill>
                <a:effectLst/>
                <a:latin typeface="Times New Roman" pitchFamily="18" charset="0"/>
                <a:cs typeface="Times New Roman" pitchFamily="18" charset="0"/>
              </a:rPr>
              <a:t>, provides specialized text fields for password entry. For security reasons, a password field does not show the characters that the user types. Instead, the field displays a character different from the one typed, such as an asterisk '*'.</a:t>
            </a:r>
            <a:r>
              <a:rPr kumimoji="0" lang="en-US" b="0" i="0" u="none" strike="noStrike" cap="none" normalizeH="0" baseline="0" dirty="0" smtClean="0">
                <a:ln>
                  <a:noFill/>
                </a:ln>
                <a:solidFill>
                  <a:schemeClr val="tx1"/>
                </a:solidFill>
                <a:effectLst/>
                <a:latin typeface="Arial" pitchFamily="34" charset="0"/>
                <a:cs typeface="Arial" pitchFamily="34" charset="0"/>
              </a:rPr>
              <a:t> </a:t>
            </a:r>
          </a:p>
        </p:txBody>
      </p:sp>
      <p:sp>
        <p:nvSpPr>
          <p:cNvPr id="5" name="Rectangle 4"/>
          <p:cNvSpPr/>
          <p:nvPr/>
        </p:nvSpPr>
        <p:spPr>
          <a:xfrm>
            <a:off x="0" y="188640"/>
            <a:ext cx="3563888" cy="584775"/>
          </a:xfrm>
          <a:prstGeom prst="rect">
            <a:avLst/>
          </a:prstGeom>
          <a:noFill/>
        </p:spPr>
        <p:txBody>
          <a:bodyPr wrap="square" lIns="91440" tIns="45720" rIns="91440" bIns="45720">
            <a:spAutoFit/>
          </a:bodyPr>
          <a:lstStyle/>
          <a:p>
            <a:pPr marL="514350" indent="-514350" algn="ctr"/>
            <a:r>
              <a:rPr lang="en-US" sz="32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latin typeface="MV Boli" pitchFamily="2" charset="0"/>
                <a:cs typeface="MV Boli" pitchFamily="2" charset="0"/>
              </a:rPr>
              <a:t>3.Password field</a:t>
            </a:r>
            <a:endParaRPr lang="en-US" sz="32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latin typeface="MV Boli" pitchFamily="2" charset="0"/>
              <a:cs typeface="MV Boli" pitchFamily="2" charset="0"/>
            </a:endParaRPr>
          </a:p>
        </p:txBody>
      </p:sp>
      <p:sp>
        <p:nvSpPr>
          <p:cNvPr id="7" name="Rectangle 6"/>
          <p:cNvSpPr/>
          <p:nvPr/>
        </p:nvSpPr>
        <p:spPr>
          <a:xfrm>
            <a:off x="-180528" y="2636912"/>
            <a:ext cx="3348880" cy="707886"/>
          </a:xfrm>
          <a:prstGeom prst="rect">
            <a:avLst/>
          </a:prstGeom>
          <a:noFill/>
        </p:spPr>
        <p:txBody>
          <a:bodyPr wrap="square" lIns="91440" tIns="45720" rIns="91440" bIns="45720">
            <a:spAutoFit/>
          </a:bodyPr>
          <a:lstStyle/>
          <a:p>
            <a:pPr algn="ctr"/>
            <a:r>
              <a:rPr lang="en-US" sz="40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MV Boli" pitchFamily="2" charset="0"/>
                <a:cs typeface="MV Boli" pitchFamily="2" charset="0"/>
              </a:rPr>
              <a:t>4.Textfield</a:t>
            </a:r>
            <a:endParaRPr lang="en-US" sz="40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latin typeface="MV Boli" pitchFamily="2" charset="0"/>
              <a:cs typeface="MV Boli" pitchFamily="2" charset="0"/>
            </a:endParaRPr>
          </a:p>
        </p:txBody>
      </p:sp>
      <p:pic>
        <p:nvPicPr>
          <p:cNvPr id="22535" name="Picture 7" descr="http://upload.wikimedia.org/wikipedia/commons/thumb/2/21/Textbox2.gif/220px-Textbox2.gif"/>
          <p:cNvPicPr>
            <a:picLocks noChangeAspect="1" noChangeArrowheads="1" noCrop="1"/>
          </p:cNvPicPr>
          <p:nvPr/>
        </p:nvPicPr>
        <p:blipFill>
          <a:blip r:embed="rId3" cstate="print"/>
          <a:srcRect/>
          <a:stretch>
            <a:fillRect/>
          </a:stretch>
        </p:blipFill>
        <p:spPr bwMode="auto">
          <a:xfrm>
            <a:off x="6012160" y="3645024"/>
            <a:ext cx="2095500" cy="447675"/>
          </a:xfrm>
          <a:prstGeom prst="rect">
            <a:avLst/>
          </a:prstGeom>
          <a:noFill/>
        </p:spPr>
      </p:pic>
      <p:sp>
        <p:nvSpPr>
          <p:cNvPr id="10" name="TextBox 9"/>
          <p:cNvSpPr txBox="1"/>
          <p:nvPr/>
        </p:nvSpPr>
        <p:spPr>
          <a:xfrm>
            <a:off x="323528" y="3573016"/>
            <a:ext cx="4248472" cy="2862322"/>
          </a:xfrm>
          <a:prstGeom prst="rect">
            <a:avLst/>
          </a:prstGeom>
          <a:noFill/>
        </p:spPr>
        <p:txBody>
          <a:bodyPr wrap="square" rtlCol="0">
            <a:spAutoFit/>
          </a:bodyPr>
          <a:lstStyle/>
          <a:p>
            <a:r>
              <a:rPr lang="en-IN" dirty="0" smtClean="0"/>
              <a:t>A </a:t>
            </a:r>
            <a:r>
              <a:rPr lang="en-IN" b="1" dirty="0" smtClean="0"/>
              <a:t>text box</a:t>
            </a:r>
            <a:r>
              <a:rPr lang="en-IN" dirty="0" smtClean="0"/>
              <a:t>, </a:t>
            </a:r>
            <a:r>
              <a:rPr lang="en-IN" b="1" dirty="0" smtClean="0"/>
              <a:t>text field</a:t>
            </a:r>
            <a:r>
              <a:rPr lang="en-IN" dirty="0" smtClean="0"/>
              <a:t> or </a:t>
            </a:r>
            <a:r>
              <a:rPr lang="en-IN" b="1" dirty="0" smtClean="0"/>
              <a:t>text entry box</a:t>
            </a:r>
            <a:r>
              <a:rPr lang="en-IN" dirty="0" smtClean="0"/>
              <a:t> is a kind of widget used when building a graphical user interface (GUI). A text box's purpose is to allow the user to input text information to be used by the program. User-interface guidelines recommend a single-line text box when only one line of input is required, and a multi-line text box only if more than one line of input may be required</a:t>
            </a:r>
            <a:endParaRPr lang="en-IN"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2576" y="260648"/>
            <a:ext cx="3600400" cy="830997"/>
          </a:xfrm>
          <a:prstGeom prst="rect">
            <a:avLst/>
          </a:prstGeom>
          <a:noFill/>
        </p:spPr>
        <p:txBody>
          <a:bodyPr wrap="square" lIns="91440" tIns="45720" rIns="91440" bIns="45720">
            <a:spAutoFit/>
          </a:bodyPr>
          <a:lstStyle/>
          <a:p>
            <a:pPr algn="ctr"/>
            <a:r>
              <a:rPr lang="en-US" sz="48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MV Boli" pitchFamily="2" charset="0"/>
                <a:cs typeface="MV Boli" pitchFamily="2" charset="0"/>
              </a:rPr>
              <a:t>5.label</a:t>
            </a:r>
            <a:endParaRPr lang="en-US" sz="48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latin typeface="MV Boli" pitchFamily="2" charset="0"/>
              <a:cs typeface="MV Boli" pitchFamily="2" charset="0"/>
            </a:endParaRPr>
          </a:p>
        </p:txBody>
      </p:sp>
      <p:pic>
        <p:nvPicPr>
          <p:cNvPr id="73730" name="Picture 2" descr="https://encrypted-tbn2.gstatic.com/images?q=tbn:ANd9GcSQF8lzaCqpZ0EFCzKMysgoPol4bZmiI-d40sCOJgjoKjnWIgt2"/>
          <p:cNvPicPr>
            <a:picLocks noChangeAspect="1" noChangeArrowheads="1"/>
          </p:cNvPicPr>
          <p:nvPr/>
        </p:nvPicPr>
        <p:blipFill>
          <a:blip r:embed="rId2" cstate="print"/>
          <a:srcRect/>
          <a:stretch>
            <a:fillRect/>
          </a:stretch>
        </p:blipFill>
        <p:spPr bwMode="auto">
          <a:xfrm>
            <a:off x="5796136" y="836712"/>
            <a:ext cx="2591941" cy="1976734"/>
          </a:xfrm>
          <a:prstGeom prst="rect">
            <a:avLst/>
          </a:prstGeom>
          <a:noFill/>
        </p:spPr>
      </p:pic>
      <p:sp>
        <p:nvSpPr>
          <p:cNvPr id="5" name="TextBox 4"/>
          <p:cNvSpPr txBox="1"/>
          <p:nvPr/>
        </p:nvSpPr>
        <p:spPr>
          <a:xfrm>
            <a:off x="251520" y="1052736"/>
            <a:ext cx="3672408" cy="1754326"/>
          </a:xfrm>
          <a:prstGeom prst="rect">
            <a:avLst/>
          </a:prstGeom>
          <a:noFill/>
        </p:spPr>
        <p:txBody>
          <a:bodyPr wrap="square" rtlCol="0">
            <a:spAutoFit/>
          </a:bodyPr>
          <a:lstStyle/>
          <a:p>
            <a:r>
              <a:rPr lang="en-IN" dirty="0" smtClean="0"/>
              <a:t>A </a:t>
            </a:r>
            <a:r>
              <a:rPr lang="en-IN" b="1" dirty="0" smtClean="0"/>
              <a:t>label</a:t>
            </a:r>
            <a:r>
              <a:rPr lang="en-IN" dirty="0" smtClean="0"/>
              <a:t> is a user interface control which displays text on a form. It is usually a static control; having no interactivity. A label is generally used to identify a nearby text box or other </a:t>
            </a:r>
            <a:r>
              <a:rPr lang="en-IN" u="sng" dirty="0" smtClean="0"/>
              <a:t>widget</a:t>
            </a:r>
            <a:r>
              <a:rPr lang="en-IN" dirty="0" smtClean="0"/>
              <a:t>.</a:t>
            </a:r>
            <a:endParaRPr lang="en-IN" dirty="0"/>
          </a:p>
        </p:txBody>
      </p:sp>
      <p:sp>
        <p:nvSpPr>
          <p:cNvPr id="6" name="TextBox 5"/>
          <p:cNvSpPr txBox="1"/>
          <p:nvPr/>
        </p:nvSpPr>
        <p:spPr>
          <a:xfrm>
            <a:off x="395536" y="4365104"/>
            <a:ext cx="4104456" cy="1477328"/>
          </a:xfrm>
          <a:prstGeom prst="rect">
            <a:avLst/>
          </a:prstGeom>
          <a:noFill/>
        </p:spPr>
        <p:txBody>
          <a:bodyPr wrap="square" rtlCol="0">
            <a:spAutoFit/>
          </a:bodyPr>
          <a:lstStyle/>
          <a:p>
            <a:r>
              <a:rPr lang="en-IN" dirty="0" smtClean="0"/>
              <a:t>In computing and telecommunications, a </a:t>
            </a:r>
            <a:r>
              <a:rPr lang="en-IN" b="1" dirty="0" smtClean="0"/>
              <a:t>menu</a:t>
            </a:r>
            <a:r>
              <a:rPr lang="en-IN" dirty="0" smtClean="0"/>
              <a:t> is a list of options or commands presented to an operator by a computer or communications system.</a:t>
            </a:r>
            <a:endParaRPr lang="en-IN" dirty="0"/>
          </a:p>
        </p:txBody>
      </p:sp>
      <p:sp>
        <p:nvSpPr>
          <p:cNvPr id="7" name="Rectangle 6"/>
          <p:cNvSpPr/>
          <p:nvPr/>
        </p:nvSpPr>
        <p:spPr>
          <a:xfrm>
            <a:off x="251520" y="3501008"/>
            <a:ext cx="2605201" cy="923330"/>
          </a:xfrm>
          <a:prstGeom prst="rect">
            <a:avLst/>
          </a:prstGeom>
          <a:noFill/>
        </p:spPr>
        <p:txBody>
          <a:bodyPr wrap="non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latin typeface="MV Boli" pitchFamily="2" charset="0"/>
                <a:cs typeface="MV Boli" pitchFamily="2" charset="0"/>
              </a:rPr>
              <a:t>6.menu</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latin typeface="MV Boli" pitchFamily="2" charset="0"/>
              <a:cs typeface="MV Boli" pitchFamily="2" charset="0"/>
            </a:endParaRPr>
          </a:p>
        </p:txBody>
      </p:sp>
      <p:pic>
        <p:nvPicPr>
          <p:cNvPr id="73732" name="Picture 4" descr="File:Menu (computing) example.PNG"/>
          <p:cNvPicPr>
            <a:picLocks noChangeAspect="1" noChangeArrowheads="1"/>
          </p:cNvPicPr>
          <p:nvPr/>
        </p:nvPicPr>
        <p:blipFill>
          <a:blip r:embed="rId3" cstate="print"/>
          <a:srcRect/>
          <a:stretch>
            <a:fillRect/>
          </a:stretch>
        </p:blipFill>
        <p:spPr bwMode="auto">
          <a:xfrm>
            <a:off x="5868143" y="4077072"/>
            <a:ext cx="2695725" cy="2016224"/>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descr="http://image.shutterstock.com/display_pic_with_logo/5880/5880,1257650909,2/stock-photo-word-cloud-concept-illustration-of-cryptography-encryption-40481374.jpg"/>
          <p:cNvPicPr>
            <a:picLocks noChangeAspect="1" noChangeArrowheads="1"/>
          </p:cNvPicPr>
          <p:nvPr/>
        </p:nvPicPr>
        <p:blipFill>
          <a:blip r:embed="rId2" cstate="print"/>
          <a:srcRect/>
          <a:stretch>
            <a:fillRect/>
          </a:stretch>
        </p:blipFill>
        <p:spPr bwMode="auto">
          <a:xfrm>
            <a:off x="755576" y="260648"/>
            <a:ext cx="7632848" cy="1952625"/>
          </a:xfrm>
          <a:prstGeom prst="rect">
            <a:avLst/>
          </a:prstGeom>
          <a:noFill/>
        </p:spPr>
      </p:pic>
      <p:sp>
        <p:nvSpPr>
          <p:cNvPr id="3" name="Cloud Callout 2"/>
          <p:cNvSpPr/>
          <p:nvPr/>
        </p:nvSpPr>
        <p:spPr>
          <a:xfrm>
            <a:off x="467544" y="2636912"/>
            <a:ext cx="2952328" cy="1584176"/>
          </a:xfrm>
          <a:prstGeom prst="cloudCallout">
            <a:avLst>
              <a:gd name="adj1" fmla="val 71807"/>
              <a:gd name="adj2" fmla="val -964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ENCRYPTION</a:t>
            </a:r>
            <a:endParaRPr lang="en-IN" sz="2400" dirty="0"/>
          </a:p>
        </p:txBody>
      </p:sp>
      <p:sp>
        <p:nvSpPr>
          <p:cNvPr id="4" name="Cloud Callout 3"/>
          <p:cNvSpPr/>
          <p:nvPr/>
        </p:nvSpPr>
        <p:spPr>
          <a:xfrm>
            <a:off x="5796136" y="2780928"/>
            <a:ext cx="2520280" cy="1800200"/>
          </a:xfrm>
          <a:prstGeom prst="cloudCallout">
            <a:avLst>
              <a:gd name="adj1" fmla="val -51911"/>
              <a:gd name="adj2" fmla="val -984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t>DECRYPTION</a:t>
            </a:r>
            <a:endParaRPr lang="en-IN" sz="2000" b="1" dirty="0"/>
          </a:p>
        </p:txBody>
      </p:sp>
      <p:pic>
        <p:nvPicPr>
          <p:cNvPr id="126980" name="Picture 4" descr="http://awmphaw.files.wordpress.com/2013/04/symmkey1.png?w=580"/>
          <p:cNvPicPr>
            <a:picLocks noChangeAspect="1" noChangeArrowheads="1"/>
          </p:cNvPicPr>
          <p:nvPr/>
        </p:nvPicPr>
        <p:blipFill>
          <a:blip r:embed="rId3" cstate="print"/>
          <a:srcRect/>
          <a:stretch>
            <a:fillRect/>
          </a:stretch>
        </p:blipFill>
        <p:spPr bwMode="auto">
          <a:xfrm>
            <a:off x="1187624" y="4293096"/>
            <a:ext cx="6192688" cy="205740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2000" fill="hold"/>
                                        <p:tgtEl>
                                          <p:spTgt spid="4"/>
                                        </p:tgtEl>
                                        <p:attrNameLst>
                                          <p:attrName>ppt_x</p:attrName>
                                        </p:attrNameLst>
                                      </p:cBhvr>
                                      <p:tavLst>
                                        <p:tav tm="0">
                                          <p:val>
                                            <p:strVal val="1+#ppt_w/2"/>
                                          </p:val>
                                        </p:tav>
                                        <p:tav tm="100000">
                                          <p:val>
                                            <p:strVal val="#ppt_x"/>
                                          </p:val>
                                        </p:tav>
                                      </p:tavLst>
                                    </p:anim>
                                    <p:anim calcmode="lin" valueType="num">
                                      <p:cBhvr additive="base">
                                        <p:cTn id="14" dur="2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683568" y="404664"/>
            <a:ext cx="8064896" cy="2862322"/>
          </a:xfrm>
          <a:prstGeom prst="rect">
            <a:avLst/>
          </a:prstGeom>
        </p:spPr>
        <p:txBody>
          <a:bodyPr wrap="square">
            <a:spAutoFit/>
          </a:bodyPr>
          <a:lstStyle/>
          <a:p>
            <a:pPr>
              <a:buFont typeface="Arial" pitchFamily="34" charset="0"/>
              <a:buChar char="•"/>
            </a:pPr>
            <a:r>
              <a:rPr lang="en-IN" b="1" dirty="0" smtClean="0"/>
              <a:t>Cryptography (or </a:t>
            </a:r>
            <a:r>
              <a:rPr lang="en-IN" b="1" i="1" dirty="0" smtClean="0"/>
              <a:t>cryptology</a:t>
            </a:r>
            <a:r>
              <a:rPr lang="en-IN" b="1" dirty="0" smtClean="0"/>
              <a:t>; from </a:t>
            </a:r>
            <a:r>
              <a:rPr lang="en-IN" b="1" dirty="0" smtClean="0">
                <a:hlinkClick r:id="rId2" tooltip="Ancient Greek"/>
              </a:rPr>
              <a:t>Greek</a:t>
            </a:r>
            <a:r>
              <a:rPr lang="en-IN" b="1" dirty="0" smtClean="0"/>
              <a:t> </a:t>
            </a:r>
            <a:r>
              <a:rPr lang="en-IN" b="1" dirty="0" err="1" smtClean="0">
                <a:hlinkClick r:id="rId3" tooltip="wikt:en:κρυπτός"/>
              </a:rPr>
              <a:t>κρυπτός</a:t>
            </a:r>
            <a:r>
              <a:rPr lang="en-IN" b="1" dirty="0" smtClean="0"/>
              <a:t>, "hidden, secret“) is the practice and study of techniques for secure communication in the presence of third parties (called </a:t>
            </a:r>
            <a:r>
              <a:rPr lang="en-IN" b="1" dirty="0" smtClean="0">
                <a:hlinkClick r:id="rId4" tooltip="Adversary (cryptography)"/>
              </a:rPr>
              <a:t>adversaries</a:t>
            </a:r>
            <a:r>
              <a:rPr lang="en-IN" b="1" dirty="0" smtClean="0"/>
              <a:t>).</a:t>
            </a:r>
            <a:r>
              <a:rPr lang="en-IN" b="1" baseline="30000" dirty="0" smtClean="0">
                <a:hlinkClick r:id="rId5"/>
              </a:rPr>
              <a:t>[2]</a:t>
            </a:r>
            <a:endParaRPr lang="en-IN" b="1" baseline="30000" dirty="0" smtClean="0"/>
          </a:p>
          <a:p>
            <a:pPr>
              <a:buFont typeface="Arial" pitchFamily="34" charset="0"/>
              <a:buChar char="•"/>
            </a:pPr>
            <a:r>
              <a:rPr lang="en-IN" b="1" dirty="0" smtClean="0"/>
              <a:t>More generally, it is about constructing and analyzing </a:t>
            </a:r>
            <a:r>
              <a:rPr lang="en-IN" b="1" dirty="0" smtClean="0">
                <a:hlinkClick r:id="rId6" tooltip="Communications protocol"/>
              </a:rPr>
              <a:t>protocols</a:t>
            </a:r>
            <a:r>
              <a:rPr lang="en-IN" b="1" dirty="0" smtClean="0"/>
              <a:t> that overcome the influence of adversaries</a:t>
            </a:r>
            <a:r>
              <a:rPr lang="en-IN" b="1" baseline="30000" dirty="0" smtClean="0">
                <a:hlinkClick r:id="rId5"/>
              </a:rPr>
              <a:t>[3]</a:t>
            </a:r>
            <a:r>
              <a:rPr lang="en-IN" b="1" dirty="0" smtClean="0"/>
              <a:t> and which are related to various aspects in </a:t>
            </a:r>
            <a:r>
              <a:rPr lang="en-IN" b="1" dirty="0" smtClean="0">
                <a:hlinkClick r:id="rId7" tooltip="Information security"/>
              </a:rPr>
              <a:t>information security</a:t>
            </a:r>
            <a:r>
              <a:rPr lang="en-IN" b="1" dirty="0" smtClean="0"/>
              <a:t> such as data </a:t>
            </a:r>
            <a:r>
              <a:rPr lang="en-IN" b="1" dirty="0" smtClean="0">
                <a:hlinkClick r:id="rId8" tooltip="Confidentiality"/>
              </a:rPr>
              <a:t>confidentiality</a:t>
            </a:r>
            <a:r>
              <a:rPr lang="en-IN" b="1" dirty="0" smtClean="0"/>
              <a:t>, </a:t>
            </a:r>
            <a:r>
              <a:rPr lang="en-IN" b="1" dirty="0" smtClean="0">
                <a:hlinkClick r:id="rId9" tooltip="Data integrity"/>
              </a:rPr>
              <a:t>data integrity</a:t>
            </a:r>
            <a:r>
              <a:rPr lang="en-IN" b="1" dirty="0" smtClean="0"/>
              <a:t>, </a:t>
            </a:r>
            <a:r>
              <a:rPr lang="en-IN" b="1" dirty="0" smtClean="0">
                <a:hlinkClick r:id="rId10" tooltip="Authentication"/>
              </a:rPr>
              <a:t>authentication</a:t>
            </a:r>
            <a:r>
              <a:rPr lang="en-IN" b="1" dirty="0" smtClean="0"/>
              <a:t>, and </a:t>
            </a:r>
            <a:r>
              <a:rPr lang="en-IN" b="1" dirty="0" smtClean="0">
                <a:hlinkClick r:id="rId11" tooltip="Non-repudiation"/>
              </a:rPr>
              <a:t>non-repudiation</a:t>
            </a:r>
            <a:r>
              <a:rPr lang="en-IN" b="1" dirty="0" smtClean="0"/>
              <a:t>.</a:t>
            </a:r>
            <a:r>
              <a:rPr lang="en-IN" b="1" baseline="30000" dirty="0" smtClean="0">
                <a:hlinkClick r:id="rId5"/>
              </a:rPr>
              <a:t>[4]</a:t>
            </a:r>
            <a:endParaRPr lang="en-IN" b="1" baseline="30000" dirty="0" smtClean="0"/>
          </a:p>
          <a:p>
            <a:pPr>
              <a:buFont typeface="Arial" pitchFamily="34" charset="0"/>
              <a:buChar char="•"/>
            </a:pPr>
            <a:r>
              <a:rPr lang="en-IN" b="1" dirty="0" smtClean="0"/>
              <a:t> Modern cryptography intersects the disciplines of mathematics, </a:t>
            </a:r>
            <a:r>
              <a:rPr lang="en-IN" b="1" dirty="0" smtClean="0">
                <a:hlinkClick r:id="rId12" tooltip="Computer science"/>
              </a:rPr>
              <a:t>computer science</a:t>
            </a:r>
            <a:r>
              <a:rPr lang="en-IN" b="1" dirty="0" smtClean="0"/>
              <a:t>, and </a:t>
            </a:r>
            <a:r>
              <a:rPr lang="en-IN" b="1" dirty="0" smtClean="0">
                <a:hlinkClick r:id="rId13" tooltip="Electrical engineering"/>
              </a:rPr>
              <a:t>electrical engineering</a:t>
            </a:r>
            <a:r>
              <a:rPr lang="en-IN" b="1" dirty="0" smtClean="0"/>
              <a:t>. Applications of cryptography include </a:t>
            </a:r>
            <a:r>
              <a:rPr lang="en-IN" b="1" dirty="0" smtClean="0">
                <a:hlinkClick r:id="rId14" tooltip="Automated teller machine"/>
              </a:rPr>
              <a:t>ATM cards</a:t>
            </a:r>
            <a:r>
              <a:rPr lang="en-IN" b="1" dirty="0" smtClean="0"/>
              <a:t>, </a:t>
            </a:r>
            <a:r>
              <a:rPr lang="en-IN" b="1" dirty="0" smtClean="0">
                <a:hlinkClick r:id="rId15" tooltip="Password"/>
              </a:rPr>
              <a:t>computer passwords</a:t>
            </a:r>
            <a:r>
              <a:rPr lang="en-IN" b="1" dirty="0" smtClean="0"/>
              <a:t>, and </a:t>
            </a:r>
            <a:r>
              <a:rPr lang="en-IN" b="1" dirty="0" smtClean="0">
                <a:hlinkClick r:id="rId16" tooltip="Electronic commerce"/>
              </a:rPr>
              <a:t>electronic commerce</a:t>
            </a:r>
            <a:r>
              <a:rPr lang="en-IN" b="1" dirty="0" smtClean="0"/>
              <a:t>.</a:t>
            </a:r>
            <a:endParaRPr lang="en-IN" b="1" dirty="0"/>
          </a:p>
        </p:txBody>
      </p:sp>
      <p:pic>
        <p:nvPicPr>
          <p:cNvPr id="20482" name="Picture 2" descr="http://raviranjankr.files.wordpress.com/2012/07/symmetricalgo.gif?w=640"/>
          <p:cNvPicPr>
            <a:picLocks noChangeAspect="1" noChangeArrowheads="1" noCrop="1"/>
          </p:cNvPicPr>
          <p:nvPr/>
        </p:nvPicPr>
        <p:blipFill>
          <a:blip r:embed="rId17" cstate="print"/>
          <a:srcRect/>
          <a:stretch>
            <a:fillRect/>
          </a:stretch>
        </p:blipFill>
        <p:spPr bwMode="auto">
          <a:xfrm>
            <a:off x="1323762" y="3132073"/>
            <a:ext cx="6272574" cy="3340364"/>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http://210.43.128.116/jsjwl/net/kurose/security/channel.gif"/>
          <p:cNvPicPr>
            <a:picLocks noChangeAspect="1" noChangeArrowheads="1"/>
          </p:cNvPicPr>
          <p:nvPr/>
        </p:nvPicPr>
        <p:blipFill>
          <a:blip r:embed="rId2" cstate="print"/>
          <a:srcRect/>
          <a:stretch>
            <a:fillRect/>
          </a:stretch>
        </p:blipFill>
        <p:spPr bwMode="auto">
          <a:xfrm>
            <a:off x="611560" y="2132856"/>
            <a:ext cx="7946658" cy="2880320"/>
          </a:xfrm>
          <a:prstGeom prst="rect">
            <a:avLst/>
          </a:prstGeom>
          <a:noFill/>
        </p:spPr>
      </p:pic>
      <p:sp>
        <p:nvSpPr>
          <p:cNvPr id="4" name="Rectangle 3"/>
          <p:cNvSpPr/>
          <p:nvPr/>
        </p:nvSpPr>
        <p:spPr>
          <a:xfrm>
            <a:off x="539552" y="260648"/>
            <a:ext cx="8280920" cy="1631216"/>
          </a:xfrm>
          <a:prstGeom prst="rect">
            <a:avLst/>
          </a:prstGeom>
        </p:spPr>
        <p:txBody>
          <a:bodyPr wrap="square">
            <a:spAutoFit/>
          </a:bodyPr>
          <a:lstStyle/>
          <a:p>
            <a:pPr>
              <a:buFont typeface="Arial" pitchFamily="34" charset="0"/>
              <a:buChar char="•"/>
            </a:pPr>
            <a:r>
              <a:rPr lang="en-IN" sz="2000" b="1" dirty="0" smtClean="0"/>
              <a:t>Until modern times cryptography referred almost exclusively to</a:t>
            </a:r>
            <a:r>
              <a:rPr lang="en-IN" sz="2000" b="1" dirty="0" smtClean="0">
                <a:latin typeface="Algerian" pitchFamily="82" charset="0"/>
              </a:rPr>
              <a:t> </a:t>
            </a:r>
            <a:r>
              <a:rPr lang="en-IN" sz="2000" b="1" i="1" dirty="0" smtClean="0">
                <a:solidFill>
                  <a:srgbClr val="FF0000"/>
                </a:solidFill>
                <a:latin typeface="Algerian" pitchFamily="82" charset="0"/>
              </a:rPr>
              <a:t>encryption</a:t>
            </a:r>
            <a:r>
              <a:rPr lang="en-IN" sz="2000" b="1" dirty="0" smtClean="0">
                <a:solidFill>
                  <a:srgbClr val="FF0000"/>
                </a:solidFill>
              </a:rPr>
              <a:t>, </a:t>
            </a:r>
            <a:r>
              <a:rPr lang="en-IN" sz="2000" b="1" dirty="0" smtClean="0"/>
              <a:t>which is the process of converting ordinary information (called</a:t>
            </a:r>
            <a:r>
              <a:rPr lang="en-IN" sz="2000" b="1" dirty="0" smtClean="0">
                <a:solidFill>
                  <a:srgbClr val="FF0000"/>
                </a:solidFill>
                <a:latin typeface="Algerian" pitchFamily="82" charset="0"/>
              </a:rPr>
              <a:t> plaintext</a:t>
            </a:r>
            <a:r>
              <a:rPr lang="en-IN" sz="2000" b="1" dirty="0" smtClean="0"/>
              <a:t>) into unintelligible text (called</a:t>
            </a:r>
            <a:r>
              <a:rPr lang="en-IN" sz="2000" b="1" dirty="0" smtClean="0">
                <a:latin typeface="Algerian" pitchFamily="82" charset="0"/>
              </a:rPr>
              <a:t> </a:t>
            </a:r>
            <a:r>
              <a:rPr lang="en-IN" sz="2000" b="1" dirty="0" smtClean="0">
                <a:solidFill>
                  <a:srgbClr val="FF0000"/>
                </a:solidFill>
                <a:latin typeface="Algerian" pitchFamily="82" charset="0"/>
              </a:rPr>
              <a:t>cipher text</a:t>
            </a:r>
            <a:r>
              <a:rPr lang="en-IN" sz="2000" b="1" dirty="0" smtClean="0"/>
              <a:t>).</a:t>
            </a:r>
            <a:r>
              <a:rPr lang="en-IN" sz="2000" b="1" baseline="30000" dirty="0" smtClean="0">
                <a:hlinkClick r:id="rId3"/>
              </a:rPr>
              <a:t>[</a:t>
            </a:r>
            <a:r>
              <a:rPr lang="en-IN" sz="2000" b="1" baseline="30000" dirty="0" smtClean="0">
                <a:solidFill>
                  <a:srgbClr val="FF0000"/>
                </a:solidFill>
                <a:hlinkClick r:id="rId3"/>
              </a:rPr>
              <a:t>7]</a:t>
            </a:r>
            <a:r>
              <a:rPr lang="en-IN" sz="2000" b="1" dirty="0" smtClean="0">
                <a:solidFill>
                  <a:srgbClr val="FF0000"/>
                </a:solidFill>
                <a:latin typeface="Algerian" pitchFamily="82" charset="0"/>
              </a:rPr>
              <a:t>Decryption</a:t>
            </a:r>
            <a:r>
              <a:rPr lang="en-IN" sz="2000" b="1" dirty="0" smtClean="0"/>
              <a:t> is the reverse, in other words, moving from the unintelligible cipher text back to plaintext..</a:t>
            </a:r>
            <a:endParaRPr lang="en-IN" sz="2000" b="1" dirty="0"/>
          </a:p>
        </p:txBody>
      </p:sp>
      <p:sp>
        <p:nvSpPr>
          <p:cNvPr id="5" name="Rectangle 4"/>
          <p:cNvSpPr/>
          <p:nvPr/>
        </p:nvSpPr>
        <p:spPr>
          <a:xfrm>
            <a:off x="539552" y="5157192"/>
            <a:ext cx="8208912" cy="1323439"/>
          </a:xfrm>
          <a:prstGeom prst="rect">
            <a:avLst/>
          </a:prstGeom>
        </p:spPr>
        <p:txBody>
          <a:bodyPr wrap="square">
            <a:spAutoFit/>
          </a:bodyPr>
          <a:lstStyle/>
          <a:p>
            <a:pPr>
              <a:buFont typeface="Arial" pitchFamily="34" charset="0"/>
              <a:buChar char="•"/>
            </a:pPr>
            <a:r>
              <a:rPr lang="en-IN" sz="2000" b="1" dirty="0" smtClean="0">
                <a:solidFill>
                  <a:srgbClr val="FF0000"/>
                </a:solidFill>
                <a:latin typeface="Algerian" pitchFamily="82" charset="0"/>
              </a:rPr>
              <a:t>Cryptanalysis</a:t>
            </a:r>
            <a:r>
              <a:rPr lang="en-IN" sz="2000" b="1" dirty="0" smtClean="0">
                <a:solidFill>
                  <a:srgbClr val="FF0000"/>
                </a:solidFill>
              </a:rPr>
              <a:t> </a:t>
            </a:r>
            <a:r>
              <a:rPr lang="en-IN" sz="2000" b="1" dirty="0" smtClean="0"/>
              <a:t>is the term used for the study of methods for obtaining the meaning of encrypted information without access to the key normally required to do so; i.e., it is the study of how to crack encryption algorithms or their implementations.</a:t>
            </a:r>
            <a:endParaRPr lang="en-IN" sz="2000"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threatpost.com/files/2013/04/JavaTP-680x400.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6" name="Rectangle 5"/>
          <p:cNvSpPr/>
          <p:nvPr/>
        </p:nvSpPr>
        <p:spPr>
          <a:xfrm>
            <a:off x="5580112" y="4869160"/>
            <a:ext cx="3168352" cy="584775"/>
          </a:xfrm>
          <a:prstGeom prst="rect">
            <a:avLst/>
          </a:prstGeom>
          <a:noFill/>
        </p:spPr>
        <p:txBody>
          <a:bodyPr wrap="square" lIns="91440" tIns="45720" rIns="91440" bIns="45720">
            <a:spAutoFit/>
          </a:bodyPr>
          <a:lstStyle/>
          <a:p>
            <a:pPr algn="ctr"/>
            <a:r>
              <a:rPr lang="en-US" sz="32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Compiled by:</a:t>
            </a:r>
            <a:endParaRPr lang="en-US" sz="32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
        <p:nvSpPr>
          <p:cNvPr id="7" name="Rectangle 6"/>
          <p:cNvSpPr/>
          <p:nvPr/>
        </p:nvSpPr>
        <p:spPr>
          <a:xfrm>
            <a:off x="5039544" y="5517232"/>
            <a:ext cx="4104456" cy="1200329"/>
          </a:xfrm>
          <a:prstGeom prst="rect">
            <a:avLst/>
          </a:prstGeom>
          <a:noFill/>
        </p:spPr>
        <p:txBody>
          <a:bodyPr wrap="square" lIns="91440" tIns="45720" rIns="91440" bIns="45720">
            <a:spAutoFit/>
          </a:bodyPr>
          <a:lstStyle/>
          <a:p>
            <a:pPr algn="ctr"/>
            <a:r>
              <a:rPr lang="en-US" sz="2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IKNOOR </a:t>
            </a:r>
            <a:r>
              <a:rPr lang="en-US" sz="2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sz="2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SINGH</a:t>
            </a:r>
          </a:p>
          <a:p>
            <a:pPr algn="ctr"/>
            <a:r>
              <a:rPr lang="en-US" sz="24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CSE-02</a:t>
            </a:r>
          </a:p>
          <a:p>
            <a:pPr algn="ctr"/>
            <a:r>
              <a:rPr lang="en-US" sz="2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07313202711</a:t>
            </a:r>
            <a:endParaRPr lang="en-US" sz="2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1628800"/>
            <a:ext cx="8748464" cy="4801314"/>
          </a:xfrm>
          <a:prstGeom prst="rect">
            <a:avLst/>
          </a:prstGeom>
        </p:spPr>
        <p:txBody>
          <a:bodyPr wrap="square">
            <a:spAutoFit/>
          </a:bodyPr>
          <a:lstStyle/>
          <a:p>
            <a:pPr marL="342900" indent="-342900">
              <a:buFont typeface="+mj-lt"/>
              <a:buAutoNum type="alphaLcParenR"/>
            </a:pPr>
            <a:r>
              <a:rPr lang="en-IN" b="1" dirty="0" smtClean="0">
                <a:solidFill>
                  <a:schemeClr val="accent6">
                    <a:lumMod val="75000"/>
                  </a:schemeClr>
                </a:solidFill>
              </a:rPr>
              <a:t>DATA AND TELECOMMUNICATIONS</a:t>
            </a:r>
            <a:r>
              <a:rPr lang="en-IN" b="1" dirty="0" smtClean="0"/>
              <a:t>,</a:t>
            </a:r>
            <a:r>
              <a:rPr lang="en-IN" dirty="0" smtClean="0"/>
              <a:t> cryptography is necessary when communicating over any </a:t>
            </a:r>
            <a:r>
              <a:rPr lang="en-IN" dirty="0" err="1" smtClean="0"/>
              <a:t>untrusted</a:t>
            </a:r>
            <a:r>
              <a:rPr lang="en-IN" dirty="0" smtClean="0"/>
              <a:t> medium, which includes just about </a:t>
            </a:r>
            <a:r>
              <a:rPr lang="en-IN" i="1" dirty="0" smtClean="0"/>
              <a:t>any</a:t>
            </a:r>
            <a:r>
              <a:rPr lang="en-IN" dirty="0" smtClean="0"/>
              <a:t> network, particularly the Internet.</a:t>
            </a:r>
          </a:p>
          <a:p>
            <a:pPr marL="342900" indent="-342900">
              <a:buFont typeface="+mj-lt"/>
              <a:buAutoNum type="alphaLcParenR"/>
            </a:pPr>
            <a:r>
              <a:rPr lang="en-IN" b="1" dirty="0" smtClean="0">
                <a:solidFill>
                  <a:schemeClr val="accent6">
                    <a:lumMod val="75000"/>
                  </a:schemeClr>
                </a:solidFill>
              </a:rPr>
              <a:t>SECRET BROADCAST </a:t>
            </a:r>
            <a:r>
              <a:rPr lang="en-IN" b="1" dirty="0" smtClean="0"/>
              <a:t> secret broadcast</a:t>
            </a:r>
            <a:r>
              <a:rPr lang="en-IN" dirty="0" smtClean="0"/>
              <a:t> is, simply put, a broadcast that is not for the consumption of the general public.</a:t>
            </a:r>
          </a:p>
          <a:p>
            <a:pPr marL="342900" indent="-342900">
              <a:buFont typeface="+mj-lt"/>
              <a:buAutoNum type="alphaLcParenR"/>
            </a:pPr>
            <a:r>
              <a:rPr lang="en-IN" b="1" dirty="0" smtClean="0">
                <a:solidFill>
                  <a:schemeClr val="accent6">
                    <a:lumMod val="75000"/>
                  </a:schemeClr>
                </a:solidFill>
              </a:rPr>
              <a:t> TO KEEP THINGS CONFIDENTIAL </a:t>
            </a:r>
            <a:r>
              <a:rPr lang="en-IN" b="1" dirty="0" smtClean="0"/>
              <a:t>- Confidentiality</a:t>
            </a:r>
            <a:r>
              <a:rPr lang="en-IN" dirty="0" smtClean="0"/>
              <a:t> is a set of rules or a promise that limits access or places restrictions on certain types of information.</a:t>
            </a:r>
          </a:p>
          <a:p>
            <a:pPr marL="342900" indent="-342900">
              <a:buFont typeface="+mj-lt"/>
              <a:buAutoNum type="alphaLcParenR"/>
            </a:pPr>
            <a:r>
              <a:rPr lang="en-IN" b="1" dirty="0" smtClean="0">
                <a:solidFill>
                  <a:schemeClr val="accent6">
                    <a:lumMod val="75000"/>
                  </a:schemeClr>
                </a:solidFill>
              </a:rPr>
              <a:t> PASSWORD </a:t>
            </a:r>
            <a:r>
              <a:rPr lang="en-IN" dirty="0" smtClean="0"/>
              <a:t>is a secret word or string of characters used for user authentication to prove identity or access approval to gain access to a resource (example: an access code is a type of password), which should be kept secret from those not allowed access.</a:t>
            </a:r>
          </a:p>
          <a:p>
            <a:pPr marL="342900" indent="-342900">
              <a:buFont typeface="+mj-lt"/>
              <a:buAutoNum type="alphaLcParenR"/>
            </a:pPr>
            <a:r>
              <a:rPr lang="en-IN" b="1" dirty="0" smtClean="0">
                <a:solidFill>
                  <a:schemeClr val="accent6">
                    <a:lumMod val="75000"/>
                  </a:schemeClr>
                </a:solidFill>
              </a:rPr>
              <a:t>ELECTRONIC COMMERCE</a:t>
            </a:r>
            <a:r>
              <a:rPr lang="en-IN" dirty="0" smtClean="0"/>
              <a:t>, commonly known as </a:t>
            </a:r>
            <a:r>
              <a:rPr lang="en-IN" b="1" dirty="0" smtClean="0"/>
              <a:t>e-commerce</a:t>
            </a:r>
            <a:r>
              <a:rPr lang="en-IN" dirty="0" smtClean="0"/>
              <a:t> or </a:t>
            </a:r>
            <a:r>
              <a:rPr lang="en-IN" b="1" dirty="0" err="1" smtClean="0"/>
              <a:t>eCommerce</a:t>
            </a:r>
            <a:r>
              <a:rPr lang="en-IN" dirty="0" smtClean="0"/>
              <a:t>, is a type of industry where the buying and selling of products or services is conducted over electronic systems such as the Internet and other computer networks.</a:t>
            </a:r>
          </a:p>
          <a:p>
            <a:pPr marL="342900" indent="-342900">
              <a:buFont typeface="+mj-lt"/>
              <a:buAutoNum type="alphaLcParenR"/>
            </a:pPr>
            <a:r>
              <a:rPr lang="en-IN" b="1" dirty="0" smtClean="0">
                <a:solidFill>
                  <a:schemeClr val="accent6">
                    <a:lumMod val="75000"/>
                  </a:schemeClr>
                </a:solidFill>
              </a:rPr>
              <a:t>MATRIX</a:t>
            </a:r>
            <a:r>
              <a:rPr lang="en-IN" dirty="0" smtClean="0"/>
              <a:t>-One type of code, which is extremely difficult to break, makes use of a large matrix to encode a message. The receiver of the message decodes it using the inverse of the matrix. This first matrix is called the encoding matrix and its inverse is called the decoding matrix.</a:t>
            </a:r>
          </a:p>
        </p:txBody>
      </p:sp>
      <p:pic>
        <p:nvPicPr>
          <p:cNvPr id="290818" name="Picture 2" descr="http://www.gifs.net/Animation11/Everything_Else/Locks_and_Keys/Car_keys.gif"/>
          <p:cNvPicPr>
            <a:picLocks noChangeAspect="1" noChangeArrowheads="1" noCrop="1"/>
          </p:cNvPicPr>
          <p:nvPr/>
        </p:nvPicPr>
        <p:blipFill>
          <a:blip r:embed="rId2" cstate="print"/>
          <a:srcRect/>
          <a:stretch>
            <a:fillRect/>
          </a:stretch>
        </p:blipFill>
        <p:spPr bwMode="auto">
          <a:xfrm>
            <a:off x="467544" y="68626"/>
            <a:ext cx="952535" cy="1587558"/>
          </a:xfrm>
          <a:prstGeom prst="rect">
            <a:avLst/>
          </a:prstGeom>
          <a:noFill/>
        </p:spPr>
      </p:pic>
      <p:sp>
        <p:nvSpPr>
          <p:cNvPr id="5" name="Rectangle 4"/>
          <p:cNvSpPr/>
          <p:nvPr/>
        </p:nvSpPr>
        <p:spPr>
          <a:xfrm>
            <a:off x="2123728" y="0"/>
            <a:ext cx="5328592" cy="1569660"/>
          </a:xfrm>
          <a:prstGeom prst="rect">
            <a:avLst/>
          </a:prstGeom>
          <a:noFill/>
        </p:spPr>
        <p:txBody>
          <a:bodyPr wrap="square" lIns="91440" tIns="45720" rIns="91440" bIns="45720">
            <a:spAutoFit/>
          </a:bodyPr>
          <a:lstStyle/>
          <a:p>
            <a:pPr algn="ctr"/>
            <a:r>
              <a:rPr lang="en-US" sz="4800" b="1" dirty="0" smtClean="0">
                <a:ln w="10541" cmpd="sng">
                  <a:solidFill>
                    <a:schemeClr val="accent1">
                      <a:shade val="88000"/>
                      <a:satMod val="110000"/>
                    </a:schemeClr>
                  </a:solidFill>
                  <a:prstDash val="solid"/>
                </a:ln>
                <a:solidFill>
                  <a:schemeClr val="accent1">
                    <a:lumMod val="60000"/>
                    <a:lumOff val="40000"/>
                  </a:schemeClr>
                </a:solidFill>
              </a:rPr>
              <a:t>APPLICATIONS OF CRYPTOGRAPHY</a:t>
            </a:r>
            <a:endParaRPr lang="en-US" sz="4800" b="1" cap="none" spc="0" dirty="0">
              <a:ln w="10541" cmpd="sng">
                <a:solidFill>
                  <a:schemeClr val="accent1">
                    <a:shade val="88000"/>
                    <a:satMod val="110000"/>
                  </a:schemeClr>
                </a:solidFill>
                <a:prstDash val="solid"/>
              </a:ln>
              <a:solidFill>
                <a:schemeClr val="accent1">
                  <a:lumMod val="60000"/>
                  <a:lumOff val="40000"/>
                </a:schemeClr>
              </a:solidFill>
              <a:effectLs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32656"/>
            <a:ext cx="6624736" cy="1754326"/>
          </a:xfrm>
          <a:prstGeom prst="rect">
            <a:avLst/>
          </a:prstGeom>
          <a:noFill/>
        </p:spPr>
        <p:txBody>
          <a:bodyPr wrap="squar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Why I choose this     project</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pic>
        <p:nvPicPr>
          <p:cNvPr id="74760" name="Picture 8" descr="http://www.netanimations.net/Animated-dancing-red-question-mark-picture-moving.gif"/>
          <p:cNvPicPr>
            <a:picLocks noChangeAspect="1" noChangeArrowheads="1" noCrop="1"/>
          </p:cNvPicPr>
          <p:nvPr/>
        </p:nvPicPr>
        <p:blipFill>
          <a:blip r:embed="rId2" cstate="print"/>
          <a:srcRect/>
          <a:stretch>
            <a:fillRect/>
          </a:stretch>
        </p:blipFill>
        <p:spPr bwMode="auto">
          <a:xfrm>
            <a:off x="6444208" y="-459432"/>
            <a:ext cx="2289660" cy="2808312"/>
          </a:xfrm>
          <a:prstGeom prst="rect">
            <a:avLst/>
          </a:prstGeom>
          <a:noFill/>
        </p:spPr>
      </p:pic>
      <p:sp>
        <p:nvSpPr>
          <p:cNvPr id="8" name="TextBox 7"/>
          <p:cNvSpPr txBox="1"/>
          <p:nvPr/>
        </p:nvSpPr>
        <p:spPr>
          <a:xfrm>
            <a:off x="827584" y="2996952"/>
            <a:ext cx="7488832" cy="3416320"/>
          </a:xfrm>
          <a:prstGeom prst="rect">
            <a:avLst/>
          </a:prstGeom>
          <a:noFill/>
        </p:spPr>
        <p:txBody>
          <a:bodyPr wrap="square" rtlCol="0">
            <a:spAutoFit/>
          </a:bodyPr>
          <a:lstStyle/>
          <a:p>
            <a:r>
              <a:rPr lang="en-IN" sz="2400" b="1" dirty="0" smtClean="0">
                <a:solidFill>
                  <a:srgbClr val="FF0000"/>
                </a:solidFill>
                <a:latin typeface="MV Boli" pitchFamily="2" charset="0"/>
                <a:cs typeface="MV Boli" pitchFamily="2" charset="0"/>
              </a:rPr>
              <a:t>CRYPTOGRAPHY IS THE PRACTICE AND STUDY OF TECHNIQUES FOR SECURE COMMUNICATION IN THE PRESENCE OF THIRD PARTIES.DATA INTEGRITY AND AUTHENTICATION HAS BECOME A MAJOR ISSUE IN TODAYS COMPUTER WORLD, TO PREVENT DATA THEFT IN CORPORATE AND FOR SECURE COMMUNICATION IN ARMED FORCES AS WELL BANKING TRANSACTIONS.</a:t>
            </a:r>
            <a:endParaRPr lang="en-IN" sz="2400" b="1" dirty="0">
              <a:solidFill>
                <a:srgbClr val="FF0000"/>
              </a:solidFill>
              <a:latin typeface="MV Boli" pitchFamily="2" charset="0"/>
              <a:cs typeface="MV Boli" pitchFamily="2"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r="67863" b="32656"/>
          <a:stretch>
            <a:fillRect/>
          </a:stretch>
        </p:blipFill>
        <p:spPr bwMode="auto">
          <a:xfrm>
            <a:off x="467544" y="2420888"/>
            <a:ext cx="3053759" cy="3561907"/>
          </a:xfrm>
          <a:prstGeom prst="rect">
            <a:avLst/>
          </a:prstGeom>
          <a:noFill/>
          <a:ln w="9525">
            <a:noFill/>
            <a:miter lim="800000"/>
            <a:headEnd/>
            <a:tailEnd/>
          </a:ln>
        </p:spPr>
      </p:pic>
      <p:sp>
        <p:nvSpPr>
          <p:cNvPr id="3" name="Rectangle 2"/>
          <p:cNvSpPr/>
          <p:nvPr/>
        </p:nvSpPr>
        <p:spPr>
          <a:xfrm>
            <a:off x="683568" y="188640"/>
            <a:ext cx="8158015" cy="1754326"/>
          </a:xfrm>
          <a:prstGeom prst="rect">
            <a:avLst/>
          </a:prstGeom>
          <a:noFill/>
        </p:spPr>
        <p:txBody>
          <a:bodyPr wrap="squar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How to make a new project and add frame to it</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cxnSp>
        <p:nvCxnSpPr>
          <p:cNvPr id="5" name="Straight Arrow Connector 4"/>
          <p:cNvCxnSpPr/>
          <p:nvPr/>
        </p:nvCxnSpPr>
        <p:spPr>
          <a:xfrm>
            <a:off x="3491880" y="4005064"/>
            <a:ext cx="57606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p:nvPr/>
        </p:nvPicPr>
        <p:blipFill>
          <a:blip r:embed="rId3" cstate="print"/>
          <a:srcRect l="22688" t="16505" r="22591" b="16155"/>
          <a:stretch>
            <a:fillRect/>
          </a:stretch>
        </p:blipFill>
        <p:spPr bwMode="auto">
          <a:xfrm>
            <a:off x="4139952" y="2420888"/>
            <a:ext cx="4680541" cy="3243616"/>
          </a:xfrm>
          <a:prstGeom prst="rect">
            <a:avLst/>
          </a:prstGeom>
          <a:noFill/>
          <a:ln w="9525">
            <a:noFill/>
            <a:miter lim="800000"/>
            <a:headEnd/>
            <a:tailEnd/>
          </a:ln>
        </p:spPr>
      </p:pic>
      <p:sp>
        <p:nvSpPr>
          <p:cNvPr id="7" name="TextBox 6"/>
          <p:cNvSpPr txBox="1"/>
          <p:nvPr/>
        </p:nvSpPr>
        <p:spPr>
          <a:xfrm>
            <a:off x="323528" y="6165304"/>
            <a:ext cx="3816424" cy="369332"/>
          </a:xfrm>
          <a:prstGeom prst="rect">
            <a:avLst/>
          </a:prstGeom>
          <a:noFill/>
        </p:spPr>
        <p:txBody>
          <a:bodyPr wrap="square" rtlCol="0">
            <a:spAutoFit/>
          </a:bodyPr>
          <a:lstStyle/>
          <a:p>
            <a:r>
              <a:rPr lang="en-IN" b="1" dirty="0" smtClean="0"/>
              <a:t>Click on file-&gt;new project</a:t>
            </a:r>
            <a:endParaRPr lang="en-IN" b="1" dirty="0"/>
          </a:p>
        </p:txBody>
      </p:sp>
      <p:sp>
        <p:nvSpPr>
          <p:cNvPr id="8" name="TextBox 7"/>
          <p:cNvSpPr txBox="1"/>
          <p:nvPr/>
        </p:nvSpPr>
        <p:spPr>
          <a:xfrm>
            <a:off x="4788024" y="6093296"/>
            <a:ext cx="3096344" cy="646331"/>
          </a:xfrm>
          <a:prstGeom prst="rect">
            <a:avLst/>
          </a:prstGeom>
          <a:noFill/>
        </p:spPr>
        <p:txBody>
          <a:bodyPr wrap="square" rtlCol="0">
            <a:spAutoFit/>
          </a:bodyPr>
          <a:lstStyle/>
          <a:p>
            <a:r>
              <a:rPr lang="en-IN" b="1" dirty="0" smtClean="0"/>
              <a:t>Select category as java-&gt;java application</a:t>
            </a:r>
            <a:endParaRPr lang="en-IN" b="1"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23231" t="16501" r="22600" b="17162"/>
          <a:stretch>
            <a:fillRect/>
          </a:stretch>
        </p:blipFill>
        <p:spPr bwMode="auto">
          <a:xfrm>
            <a:off x="323528" y="332656"/>
            <a:ext cx="4536503" cy="3312368"/>
          </a:xfrm>
          <a:prstGeom prst="rect">
            <a:avLst/>
          </a:prstGeom>
          <a:noFill/>
          <a:ln w="9525">
            <a:noFill/>
            <a:miter lim="800000"/>
            <a:headEnd/>
            <a:tailEnd/>
          </a:ln>
        </p:spPr>
      </p:pic>
      <p:pic>
        <p:nvPicPr>
          <p:cNvPr id="3" name="Picture 2"/>
          <p:cNvPicPr/>
          <p:nvPr/>
        </p:nvPicPr>
        <p:blipFill>
          <a:blip r:embed="rId3" cstate="print"/>
          <a:srcRect l="1894" t="46874" r="60627" b="17145"/>
          <a:stretch>
            <a:fillRect/>
          </a:stretch>
        </p:blipFill>
        <p:spPr bwMode="auto">
          <a:xfrm>
            <a:off x="539552" y="4221088"/>
            <a:ext cx="4333992" cy="2284820"/>
          </a:xfrm>
          <a:prstGeom prst="rect">
            <a:avLst/>
          </a:prstGeom>
          <a:noFill/>
          <a:ln w="9525">
            <a:noFill/>
            <a:miter lim="800000"/>
            <a:headEnd/>
            <a:tailEnd/>
          </a:ln>
        </p:spPr>
      </p:pic>
      <p:cxnSp>
        <p:nvCxnSpPr>
          <p:cNvPr id="5" name="Straight Arrow Connector 4"/>
          <p:cNvCxnSpPr/>
          <p:nvPr/>
        </p:nvCxnSpPr>
        <p:spPr>
          <a:xfrm>
            <a:off x="2339752" y="3573016"/>
            <a:ext cx="0"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508104" y="1268760"/>
            <a:ext cx="2520280" cy="923330"/>
          </a:xfrm>
          <a:prstGeom prst="rect">
            <a:avLst/>
          </a:prstGeom>
          <a:noFill/>
        </p:spPr>
        <p:txBody>
          <a:bodyPr wrap="square" rtlCol="0">
            <a:spAutoFit/>
          </a:bodyPr>
          <a:lstStyle/>
          <a:p>
            <a:r>
              <a:rPr lang="en-IN" b="1" dirty="0" smtClean="0"/>
              <a:t>WRITE THE NAME OF THE PROJECT IN THE FIELD PROVIDED</a:t>
            </a:r>
            <a:endParaRPr lang="en-IN" b="1" dirty="0"/>
          </a:p>
        </p:txBody>
      </p:sp>
      <p:sp>
        <p:nvSpPr>
          <p:cNvPr id="10" name="TextBox 9"/>
          <p:cNvSpPr txBox="1"/>
          <p:nvPr/>
        </p:nvSpPr>
        <p:spPr>
          <a:xfrm>
            <a:off x="5436096" y="4509120"/>
            <a:ext cx="3312368" cy="923330"/>
          </a:xfrm>
          <a:prstGeom prst="rect">
            <a:avLst/>
          </a:prstGeom>
          <a:noFill/>
        </p:spPr>
        <p:txBody>
          <a:bodyPr wrap="square" rtlCol="0">
            <a:spAutoFit/>
          </a:bodyPr>
          <a:lstStyle/>
          <a:p>
            <a:r>
              <a:rPr lang="en-IN" b="1" dirty="0" smtClean="0"/>
              <a:t>RIGHT CLICK ON THE PROJECT NAME AND CLICK NEW THEN CLICK JFRAMEFORM </a:t>
            </a:r>
            <a:endParaRPr lang="en-IN" b="1"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23096" t="16505" r="22591" b="16155"/>
          <a:stretch>
            <a:fillRect/>
          </a:stretch>
        </p:blipFill>
        <p:spPr bwMode="auto">
          <a:xfrm>
            <a:off x="179512" y="188640"/>
            <a:ext cx="6264696" cy="4320480"/>
          </a:xfrm>
          <a:prstGeom prst="rect">
            <a:avLst/>
          </a:prstGeom>
          <a:noFill/>
          <a:ln w="9525">
            <a:noFill/>
            <a:miter lim="800000"/>
            <a:headEnd/>
            <a:tailEnd/>
          </a:ln>
        </p:spPr>
      </p:pic>
      <p:sp>
        <p:nvSpPr>
          <p:cNvPr id="4" name="TextBox 3"/>
          <p:cNvSpPr txBox="1"/>
          <p:nvPr/>
        </p:nvSpPr>
        <p:spPr>
          <a:xfrm>
            <a:off x="6588224" y="908720"/>
            <a:ext cx="2195736" cy="1200329"/>
          </a:xfrm>
          <a:prstGeom prst="rect">
            <a:avLst/>
          </a:prstGeom>
          <a:noFill/>
        </p:spPr>
        <p:txBody>
          <a:bodyPr wrap="square" rtlCol="0">
            <a:spAutoFit/>
          </a:bodyPr>
          <a:lstStyle/>
          <a:p>
            <a:pPr>
              <a:buFont typeface="Arial" pitchFamily="34" charset="0"/>
              <a:buChar char="•"/>
            </a:pPr>
            <a:r>
              <a:rPr lang="en-IN" b="1" dirty="0" smtClean="0"/>
              <a:t>CLICK ON FINISH </a:t>
            </a:r>
          </a:p>
          <a:p>
            <a:pPr>
              <a:buFont typeface="Arial" pitchFamily="34" charset="0"/>
              <a:buChar char="•"/>
            </a:pPr>
            <a:r>
              <a:rPr lang="en-IN" b="1" dirty="0" smtClean="0"/>
              <a:t>FINALLY THE FRAME IS ADDED TO THE PROJECT</a:t>
            </a:r>
            <a:endParaRPr lang="en-IN" b="1"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260648"/>
            <a:ext cx="8244408" cy="1754326"/>
          </a:xfrm>
          <a:prstGeom prst="rect">
            <a:avLst/>
          </a:prstGeom>
          <a:noFill/>
        </p:spPr>
        <p:txBody>
          <a:bodyPr wrap="squar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INTERACTION WITH THE PROJECT</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pic>
        <p:nvPicPr>
          <p:cNvPr id="3" name="Picture 2"/>
          <p:cNvPicPr/>
          <p:nvPr/>
        </p:nvPicPr>
        <p:blipFill>
          <a:blip r:embed="rId2" cstate="print"/>
          <a:srcRect l="1343" t="18817" r="67492" b="37277"/>
          <a:stretch>
            <a:fillRect/>
          </a:stretch>
        </p:blipFill>
        <p:spPr bwMode="auto">
          <a:xfrm>
            <a:off x="3995936" y="2204864"/>
            <a:ext cx="4851418" cy="3886676"/>
          </a:xfrm>
          <a:prstGeom prst="rect">
            <a:avLst/>
          </a:prstGeom>
          <a:noFill/>
          <a:ln w="9525">
            <a:noFill/>
            <a:miter lim="800000"/>
            <a:headEnd/>
            <a:tailEnd/>
          </a:ln>
        </p:spPr>
      </p:pic>
      <p:sp>
        <p:nvSpPr>
          <p:cNvPr id="6" name="TextBox 5"/>
          <p:cNvSpPr txBox="1"/>
          <p:nvPr/>
        </p:nvSpPr>
        <p:spPr>
          <a:xfrm>
            <a:off x="467544" y="2492896"/>
            <a:ext cx="3096344" cy="2893100"/>
          </a:xfrm>
          <a:prstGeom prst="rect">
            <a:avLst/>
          </a:prstGeom>
          <a:noFill/>
        </p:spPr>
        <p:txBody>
          <a:bodyPr wrap="square" rtlCol="0">
            <a:spAutoFit/>
          </a:bodyPr>
          <a:lstStyle/>
          <a:p>
            <a:r>
              <a:rPr lang="en-IN" sz="2000" b="1" dirty="0" smtClean="0">
                <a:latin typeface="Charlemagne Std" pitchFamily="82" charset="0"/>
              </a:rPr>
              <a:t>Steps:</a:t>
            </a:r>
          </a:p>
          <a:p>
            <a:r>
              <a:rPr lang="en-IN" dirty="0" smtClean="0"/>
              <a:t>ENTER THE USERNAME IN THE TEXT FIELD PROVIDED</a:t>
            </a:r>
          </a:p>
          <a:p>
            <a:endParaRPr lang="en-IN" dirty="0" smtClean="0"/>
          </a:p>
          <a:p>
            <a:r>
              <a:rPr lang="en-IN" dirty="0" smtClean="0"/>
              <a:t>SELECT ONE OPTION TO BE PERFORMED </a:t>
            </a:r>
            <a:r>
              <a:rPr lang="en-IN" dirty="0" err="1" smtClean="0"/>
              <a:t>i.e</a:t>
            </a:r>
            <a:r>
              <a:rPr lang="en-IN" dirty="0" smtClean="0"/>
              <a:t> ENCRYPTION OR DECRYPTION</a:t>
            </a:r>
          </a:p>
          <a:p>
            <a:endParaRPr lang="en-IN" dirty="0" smtClean="0"/>
          </a:p>
          <a:p>
            <a:r>
              <a:rPr lang="en-IN" dirty="0" smtClean="0"/>
              <a:t>FINALLY CLICK THE SUBMIT BUTTON GIVEN BELOW</a:t>
            </a:r>
            <a:endParaRPr lang="en-IN"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31776" t="10941" r="36637" b="38564"/>
          <a:stretch>
            <a:fillRect/>
          </a:stretch>
        </p:blipFill>
        <p:spPr bwMode="auto">
          <a:xfrm>
            <a:off x="395536" y="404664"/>
            <a:ext cx="3816423" cy="3312368"/>
          </a:xfrm>
          <a:prstGeom prst="rect">
            <a:avLst/>
          </a:prstGeom>
          <a:noFill/>
          <a:ln w="9525">
            <a:noFill/>
            <a:miter lim="800000"/>
            <a:headEnd/>
            <a:tailEnd/>
          </a:ln>
        </p:spPr>
      </p:pic>
      <p:sp>
        <p:nvSpPr>
          <p:cNvPr id="6" name="Bent Arrow 5"/>
          <p:cNvSpPr/>
          <p:nvPr/>
        </p:nvSpPr>
        <p:spPr>
          <a:xfrm rot="5400000">
            <a:off x="4283968" y="1052736"/>
            <a:ext cx="2016224" cy="187220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p:cNvPicPr/>
          <p:nvPr/>
        </p:nvPicPr>
        <p:blipFill>
          <a:blip r:embed="rId3" cstate="print"/>
          <a:srcRect l="31984" t="11220" r="36830" b="39083"/>
          <a:stretch>
            <a:fillRect/>
          </a:stretch>
        </p:blipFill>
        <p:spPr bwMode="auto">
          <a:xfrm>
            <a:off x="4572000" y="3140968"/>
            <a:ext cx="4032448" cy="3510211"/>
          </a:xfrm>
          <a:prstGeom prst="rect">
            <a:avLst/>
          </a:prstGeom>
          <a:noFill/>
          <a:ln w="9525">
            <a:noFill/>
            <a:miter lim="800000"/>
            <a:headEnd/>
            <a:tailEnd/>
          </a:ln>
        </p:spPr>
      </p:pic>
      <p:sp>
        <p:nvSpPr>
          <p:cNvPr id="9" name="Rectangle 8"/>
          <p:cNvSpPr/>
          <p:nvPr/>
        </p:nvSpPr>
        <p:spPr>
          <a:xfrm rot="19545784">
            <a:off x="-2478319" y="3245404"/>
            <a:ext cx="12559167" cy="1323439"/>
          </a:xfrm>
          <a:prstGeom prst="rect">
            <a:avLst/>
          </a:prstGeom>
          <a:noFill/>
        </p:spPr>
        <p:txBody>
          <a:bodyPr wrap="square" lIns="91440" tIns="45720" rIns="91440" bIns="45720">
            <a:spAutoFit/>
          </a:bodyPr>
          <a:lstStyle/>
          <a:p>
            <a:pPr algn="ctr"/>
            <a:r>
              <a:rPr lang="en-US" sz="8000" b="1" dirty="0" smtClean="0">
                <a:ln w="18000">
                  <a:solidFill>
                    <a:schemeClr val="accent2">
                      <a:satMod val="140000"/>
                    </a:schemeClr>
                  </a:solidFill>
                  <a:prstDash val="solid"/>
                  <a:miter lim="800000"/>
                </a:ln>
                <a:solidFill>
                  <a:srgbClr val="FF0000"/>
                </a:solidFill>
                <a:effectLst>
                  <a:outerShdw blurRad="25500" dist="23000" dir="7020000" algn="tl">
                    <a:srgbClr val="000000">
                      <a:alpha val="50000"/>
                    </a:srgbClr>
                  </a:outerShdw>
                </a:effectLst>
              </a:rPr>
              <a:t>        LOGIN                 PAGE</a:t>
            </a:r>
            <a:endParaRPr lang="en-US" sz="8000" b="1" dirty="0">
              <a:ln w="18000">
                <a:solidFill>
                  <a:schemeClr val="accent2">
                    <a:satMod val="140000"/>
                  </a:schemeClr>
                </a:solidFill>
                <a:prstDash val="solid"/>
                <a:miter lim="800000"/>
              </a:ln>
              <a:solidFill>
                <a:srgbClr val="FF0000"/>
              </a:solidFill>
              <a:effectLst>
                <a:outerShdw blurRad="25500" dist="23000" dir="7020000" algn="tl">
                  <a:srgbClr val="000000">
                    <a:alpha val="50000"/>
                  </a:srgbClr>
                </a:outerShdw>
              </a:effectLst>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34920" t="13861" r="27011" b="24422"/>
          <a:stretch>
            <a:fillRect/>
          </a:stretch>
        </p:blipFill>
        <p:spPr bwMode="auto">
          <a:xfrm>
            <a:off x="1691680" y="836712"/>
            <a:ext cx="5832648" cy="4320480"/>
          </a:xfrm>
          <a:prstGeom prst="rect">
            <a:avLst/>
          </a:prstGeom>
          <a:noFill/>
          <a:ln w="9525">
            <a:noFill/>
            <a:miter lim="800000"/>
            <a:headEnd/>
            <a:tailEnd/>
          </a:ln>
        </p:spPr>
      </p:pic>
      <p:cxnSp>
        <p:nvCxnSpPr>
          <p:cNvPr id="5" name="Straight Arrow Connector 4"/>
          <p:cNvCxnSpPr/>
          <p:nvPr/>
        </p:nvCxnSpPr>
        <p:spPr>
          <a:xfrm flipV="1">
            <a:off x="2483768" y="4437112"/>
            <a:ext cx="864096" cy="11521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1844824"/>
            <a:ext cx="1080120" cy="646331"/>
          </a:xfrm>
          <a:prstGeom prst="rect">
            <a:avLst/>
          </a:prstGeom>
          <a:noFill/>
        </p:spPr>
        <p:txBody>
          <a:bodyPr wrap="square" rtlCol="0">
            <a:spAutoFit/>
          </a:bodyPr>
          <a:lstStyle/>
          <a:p>
            <a:r>
              <a:rPr lang="en-IN" b="1" dirty="0" smtClean="0"/>
              <a:t>ICON IMAGE</a:t>
            </a:r>
            <a:endParaRPr lang="en-IN" b="1" dirty="0"/>
          </a:p>
        </p:txBody>
      </p:sp>
      <p:cxnSp>
        <p:nvCxnSpPr>
          <p:cNvPr id="9" name="Straight Arrow Connector 8"/>
          <p:cNvCxnSpPr/>
          <p:nvPr/>
        </p:nvCxnSpPr>
        <p:spPr>
          <a:xfrm flipV="1">
            <a:off x="971600" y="1052736"/>
            <a:ext cx="828092"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364088" y="4365104"/>
            <a:ext cx="864096" cy="11521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27984" y="5589240"/>
            <a:ext cx="1872208" cy="646331"/>
          </a:xfrm>
          <a:prstGeom prst="rect">
            <a:avLst/>
          </a:prstGeom>
          <a:noFill/>
        </p:spPr>
        <p:txBody>
          <a:bodyPr wrap="square" rtlCol="0">
            <a:spAutoFit/>
          </a:bodyPr>
          <a:lstStyle/>
          <a:p>
            <a:r>
              <a:rPr lang="en-IN" b="1" dirty="0" smtClean="0"/>
              <a:t>BUTTON USED FOR DECRYPTION</a:t>
            </a:r>
            <a:endParaRPr lang="en-IN" b="1" dirty="0"/>
          </a:p>
        </p:txBody>
      </p:sp>
      <p:sp>
        <p:nvSpPr>
          <p:cNvPr id="16" name="TextBox 15"/>
          <p:cNvSpPr txBox="1"/>
          <p:nvPr/>
        </p:nvSpPr>
        <p:spPr>
          <a:xfrm>
            <a:off x="1619672" y="5661248"/>
            <a:ext cx="1728192" cy="646331"/>
          </a:xfrm>
          <a:prstGeom prst="rect">
            <a:avLst/>
          </a:prstGeom>
          <a:noFill/>
        </p:spPr>
        <p:txBody>
          <a:bodyPr wrap="square" rtlCol="0">
            <a:spAutoFit/>
          </a:bodyPr>
          <a:lstStyle/>
          <a:p>
            <a:r>
              <a:rPr lang="en-IN" b="1" dirty="0" smtClean="0"/>
              <a:t>BUTTON USED TO ENCRYPT</a:t>
            </a:r>
            <a:endParaRPr lang="en-IN" b="1" dirty="0"/>
          </a:p>
        </p:txBody>
      </p:sp>
      <p:cxnSp>
        <p:nvCxnSpPr>
          <p:cNvPr id="17" name="Straight Arrow Connector 16"/>
          <p:cNvCxnSpPr/>
          <p:nvPr/>
        </p:nvCxnSpPr>
        <p:spPr>
          <a:xfrm flipV="1">
            <a:off x="4701948" y="548680"/>
            <a:ext cx="576064"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644008" y="260648"/>
            <a:ext cx="1368152" cy="369332"/>
          </a:xfrm>
          <a:prstGeom prst="rect">
            <a:avLst/>
          </a:prstGeom>
          <a:noFill/>
        </p:spPr>
        <p:txBody>
          <a:bodyPr wrap="square" rtlCol="0">
            <a:spAutoFit/>
          </a:bodyPr>
          <a:lstStyle/>
          <a:p>
            <a:r>
              <a:rPr lang="en-IN" b="1" dirty="0" smtClean="0"/>
              <a:t>USERNAME</a:t>
            </a:r>
            <a:endParaRPr lang="en-IN" b="1" dirty="0"/>
          </a:p>
        </p:txBody>
      </p:sp>
      <p:cxnSp>
        <p:nvCxnSpPr>
          <p:cNvPr id="27" name="Straight Arrow Connector 26"/>
          <p:cNvCxnSpPr/>
          <p:nvPr/>
        </p:nvCxnSpPr>
        <p:spPr>
          <a:xfrm flipV="1">
            <a:off x="2123728" y="620688"/>
            <a:ext cx="504056"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7092280" y="1628800"/>
            <a:ext cx="720080"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12360" y="1412776"/>
            <a:ext cx="936104" cy="369332"/>
          </a:xfrm>
          <a:prstGeom prst="rect">
            <a:avLst/>
          </a:prstGeom>
          <a:noFill/>
        </p:spPr>
        <p:txBody>
          <a:bodyPr wrap="square" rtlCol="0">
            <a:spAutoFit/>
          </a:bodyPr>
          <a:lstStyle/>
          <a:p>
            <a:r>
              <a:rPr lang="en-IN" b="1" dirty="0" smtClean="0"/>
              <a:t>FRAME</a:t>
            </a:r>
            <a:endParaRPr lang="en-IN" b="1" dirty="0"/>
          </a:p>
        </p:txBody>
      </p:sp>
      <p:sp>
        <p:nvSpPr>
          <p:cNvPr id="31" name="TextBox 30"/>
          <p:cNvSpPr txBox="1"/>
          <p:nvPr/>
        </p:nvSpPr>
        <p:spPr>
          <a:xfrm>
            <a:off x="1979712" y="188640"/>
            <a:ext cx="2160240" cy="369332"/>
          </a:xfrm>
          <a:prstGeom prst="rect">
            <a:avLst/>
          </a:prstGeom>
          <a:noFill/>
        </p:spPr>
        <p:txBody>
          <a:bodyPr wrap="square" rtlCol="0">
            <a:spAutoFit/>
          </a:bodyPr>
          <a:lstStyle/>
          <a:p>
            <a:r>
              <a:rPr lang="en-IN" b="1" dirty="0" smtClean="0"/>
              <a:t>MENU BAR</a:t>
            </a:r>
            <a:endParaRPr lang="en-IN" b="1" dirty="0"/>
          </a:p>
        </p:txBody>
      </p:sp>
      <p:cxnSp>
        <p:nvCxnSpPr>
          <p:cNvPr id="34" name="Elbow Connector 33"/>
          <p:cNvCxnSpPr/>
          <p:nvPr/>
        </p:nvCxnSpPr>
        <p:spPr>
          <a:xfrm>
            <a:off x="971600" y="4581128"/>
            <a:ext cx="720080" cy="43204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51520" y="4437112"/>
            <a:ext cx="971600" cy="369332"/>
          </a:xfrm>
          <a:prstGeom prst="rect">
            <a:avLst/>
          </a:prstGeom>
          <a:noFill/>
        </p:spPr>
        <p:txBody>
          <a:bodyPr wrap="square" rtlCol="0">
            <a:spAutoFit/>
          </a:bodyPr>
          <a:lstStyle/>
          <a:p>
            <a:r>
              <a:rPr lang="en-IN" b="1" dirty="0" smtClean="0"/>
              <a:t>  DATE</a:t>
            </a:r>
            <a:endParaRPr lang="en-IN" b="1" dirty="0"/>
          </a:p>
        </p:txBody>
      </p:sp>
      <p:sp>
        <p:nvSpPr>
          <p:cNvPr id="37" name="TextBox 36"/>
          <p:cNvSpPr txBox="1"/>
          <p:nvPr/>
        </p:nvSpPr>
        <p:spPr>
          <a:xfrm>
            <a:off x="179512" y="3140968"/>
            <a:ext cx="1152128" cy="646331"/>
          </a:xfrm>
          <a:prstGeom prst="rect">
            <a:avLst/>
          </a:prstGeom>
          <a:noFill/>
        </p:spPr>
        <p:txBody>
          <a:bodyPr wrap="square" rtlCol="0">
            <a:spAutoFit/>
          </a:bodyPr>
          <a:lstStyle/>
          <a:p>
            <a:r>
              <a:rPr lang="en-IN" b="1" dirty="0" smtClean="0"/>
              <a:t>CHECK    BOX</a:t>
            </a:r>
            <a:endParaRPr lang="en-IN" b="1" dirty="0"/>
          </a:p>
        </p:txBody>
      </p:sp>
      <p:cxnSp>
        <p:nvCxnSpPr>
          <p:cNvPr id="38" name="Straight Arrow Connector 37"/>
          <p:cNvCxnSpPr/>
          <p:nvPr/>
        </p:nvCxnSpPr>
        <p:spPr>
          <a:xfrm flipV="1">
            <a:off x="899592" y="2204864"/>
            <a:ext cx="936104"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5940152" y="548680"/>
            <a:ext cx="1944216"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812360" y="332656"/>
            <a:ext cx="1331640" cy="369332"/>
          </a:xfrm>
          <a:prstGeom prst="rect">
            <a:avLst/>
          </a:prstGeom>
          <a:noFill/>
        </p:spPr>
        <p:txBody>
          <a:bodyPr wrap="square" rtlCol="0">
            <a:spAutoFit/>
          </a:bodyPr>
          <a:lstStyle/>
          <a:p>
            <a:r>
              <a:rPr lang="en-IN" b="1" dirty="0" smtClean="0"/>
              <a:t>TEXTFIELD</a:t>
            </a:r>
            <a:endParaRPr lang="en-IN" b="1"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r="62455" b="38969"/>
          <a:stretch>
            <a:fillRect/>
          </a:stretch>
        </p:blipFill>
        <p:spPr bwMode="auto">
          <a:xfrm>
            <a:off x="683568" y="548680"/>
            <a:ext cx="4824536" cy="3960440"/>
          </a:xfrm>
          <a:prstGeom prst="rect">
            <a:avLst/>
          </a:prstGeom>
          <a:noFill/>
          <a:ln w="9525">
            <a:noFill/>
            <a:miter lim="800000"/>
            <a:headEnd/>
            <a:tailEnd/>
          </a:ln>
        </p:spPr>
      </p:pic>
      <p:sp>
        <p:nvSpPr>
          <p:cNvPr id="3" name="TextBox 2"/>
          <p:cNvSpPr txBox="1"/>
          <p:nvPr/>
        </p:nvSpPr>
        <p:spPr>
          <a:xfrm>
            <a:off x="6084168" y="836712"/>
            <a:ext cx="2736304" cy="1938992"/>
          </a:xfrm>
          <a:prstGeom prst="rect">
            <a:avLst/>
          </a:prstGeom>
          <a:noFill/>
        </p:spPr>
        <p:txBody>
          <a:bodyPr wrap="square" rtlCol="0">
            <a:spAutoFit/>
          </a:bodyPr>
          <a:lstStyle/>
          <a:p>
            <a:pPr>
              <a:buFont typeface="Arial" pitchFamily="34" charset="0"/>
              <a:buChar char="•"/>
            </a:pPr>
            <a:r>
              <a:rPr lang="en-IN" sz="2000" b="1" dirty="0" smtClean="0"/>
              <a:t>CLICK ON FILE MENU</a:t>
            </a:r>
          </a:p>
          <a:p>
            <a:endParaRPr lang="en-IN" sz="2000" b="1" dirty="0" smtClean="0"/>
          </a:p>
          <a:p>
            <a:pPr>
              <a:buFont typeface="Arial" pitchFamily="34" charset="0"/>
              <a:buChar char="•"/>
            </a:pPr>
            <a:r>
              <a:rPr lang="en-IN" sz="2000" b="1" dirty="0" smtClean="0"/>
              <a:t>THEN CLICK ON THE MENU ITEM OPEN(SHORTCUT CTRL+O)</a:t>
            </a:r>
            <a:endParaRPr lang="en-IN" sz="2000" b="1"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5048" t="2971" r="34466" b="34966"/>
          <a:stretch>
            <a:fillRect/>
          </a:stretch>
        </p:blipFill>
        <p:spPr bwMode="auto">
          <a:xfrm>
            <a:off x="251520" y="188640"/>
            <a:ext cx="6624736" cy="4149080"/>
          </a:xfrm>
          <a:prstGeom prst="rect">
            <a:avLst/>
          </a:prstGeom>
          <a:noFill/>
          <a:ln w="9525">
            <a:noFill/>
            <a:miter lim="800000"/>
            <a:headEnd/>
            <a:tailEnd/>
          </a:ln>
        </p:spPr>
      </p:pic>
      <p:sp>
        <p:nvSpPr>
          <p:cNvPr id="3" name="TextBox 2"/>
          <p:cNvSpPr txBox="1"/>
          <p:nvPr/>
        </p:nvSpPr>
        <p:spPr>
          <a:xfrm>
            <a:off x="7236296" y="548680"/>
            <a:ext cx="1728192" cy="1631216"/>
          </a:xfrm>
          <a:prstGeom prst="rect">
            <a:avLst/>
          </a:prstGeom>
          <a:noFill/>
        </p:spPr>
        <p:txBody>
          <a:bodyPr wrap="square" rtlCol="0">
            <a:spAutoFit/>
          </a:bodyPr>
          <a:lstStyle/>
          <a:p>
            <a:r>
              <a:rPr lang="en-IN" sz="2000" b="1" dirty="0" smtClean="0"/>
              <a:t>AFTER CLICKING  ON</a:t>
            </a:r>
          </a:p>
          <a:p>
            <a:r>
              <a:rPr lang="en-IN" sz="2000" b="1" dirty="0" smtClean="0"/>
              <a:t>OPEN ,SHOW DIALOG BOX IS DISPLAYED </a:t>
            </a:r>
            <a:endParaRPr lang="en-IN" sz="2000" b="1" dirty="0"/>
          </a:p>
        </p:txBody>
      </p:sp>
      <p:cxnSp>
        <p:nvCxnSpPr>
          <p:cNvPr id="5" name="Straight Arrow Connector 4"/>
          <p:cNvCxnSpPr/>
          <p:nvPr/>
        </p:nvCxnSpPr>
        <p:spPr>
          <a:xfrm flipV="1">
            <a:off x="5868144" y="4005064"/>
            <a:ext cx="0"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380312" y="3501008"/>
            <a:ext cx="1440160" cy="2246769"/>
          </a:xfrm>
          <a:prstGeom prst="rect">
            <a:avLst/>
          </a:prstGeom>
          <a:noFill/>
        </p:spPr>
        <p:txBody>
          <a:bodyPr wrap="square" rtlCol="0">
            <a:spAutoFit/>
          </a:bodyPr>
          <a:lstStyle/>
          <a:p>
            <a:r>
              <a:rPr lang="en-IN" sz="2000" b="1" dirty="0" smtClean="0"/>
              <a:t>CHOOSE THE FILE TO BE ENCRYPTED FROM THE DIALOG BOX </a:t>
            </a:r>
            <a:endParaRPr lang="en-IN" sz="2000" b="1" dirty="0"/>
          </a:p>
        </p:txBody>
      </p:sp>
      <p:sp>
        <p:nvSpPr>
          <p:cNvPr id="8" name="TextBox 7"/>
          <p:cNvSpPr txBox="1"/>
          <p:nvPr/>
        </p:nvSpPr>
        <p:spPr>
          <a:xfrm>
            <a:off x="4716016" y="5085184"/>
            <a:ext cx="2808312" cy="369332"/>
          </a:xfrm>
          <a:prstGeom prst="rect">
            <a:avLst/>
          </a:prstGeom>
          <a:noFill/>
        </p:spPr>
        <p:txBody>
          <a:bodyPr wrap="square" rtlCol="0">
            <a:spAutoFit/>
          </a:bodyPr>
          <a:lstStyle/>
          <a:p>
            <a:r>
              <a:rPr lang="en-IN" b="1" dirty="0" smtClean="0"/>
              <a:t>SHOW OPEN DIALOG </a:t>
            </a:r>
            <a:endParaRPr lang="en-IN"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2339752" y="116633"/>
          <a:ext cx="6552728" cy="6569154"/>
        </p:xfrm>
        <a:graphic>
          <a:graphicData uri="http://schemas.openxmlformats.org/drawingml/2006/table">
            <a:tbl>
              <a:tblPr/>
              <a:tblGrid>
                <a:gridCol w="2652295"/>
                <a:gridCol w="3900433"/>
              </a:tblGrid>
              <a:tr h="734996">
                <a:tc>
                  <a:txBody>
                    <a:bodyPr/>
                    <a:lstStyle/>
                    <a:p>
                      <a:pPr algn="l" fontAlgn="t"/>
                      <a:r>
                        <a:rPr lang="en-IN" sz="1600" u="none" strike="noStrike" dirty="0">
                          <a:solidFill>
                            <a:srgbClr val="0B0080"/>
                          </a:solidFill>
                          <a:hlinkClick r:id="rId2" tooltip="Programming paradigm"/>
                        </a:rPr>
                        <a:t>Paradigm(s)</a:t>
                      </a:r>
                      <a:endParaRPr lang="en-IN" sz="1600" dirty="0"/>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IN" sz="1600" u="none" strike="noStrike" dirty="0">
                          <a:solidFill>
                            <a:srgbClr val="0B0080"/>
                          </a:solidFill>
                          <a:hlinkClick r:id="rId3" tooltip="Multi-paradigm programming language"/>
                        </a:rPr>
                        <a:t>multi-paradigm</a:t>
                      </a:r>
                      <a:r>
                        <a:rPr lang="en-IN" sz="1600" dirty="0"/>
                        <a:t>: </a:t>
                      </a:r>
                      <a:r>
                        <a:rPr lang="en-IN" sz="1600" u="none" strike="noStrike" dirty="0">
                          <a:solidFill>
                            <a:srgbClr val="0B0080"/>
                          </a:solidFill>
                          <a:hlinkClick r:id="rId4" tooltip="Object-oriented programming"/>
                        </a:rPr>
                        <a:t>object-oriented</a:t>
                      </a:r>
                      <a:r>
                        <a:rPr lang="en-IN" sz="1600" dirty="0"/>
                        <a:t>, </a:t>
                      </a:r>
                      <a:r>
                        <a:rPr lang="en-IN" sz="1600" u="none" strike="noStrike" dirty="0" err="1">
                          <a:solidFill>
                            <a:srgbClr val="0B0080"/>
                          </a:solidFill>
                          <a:hlinkClick r:id="rId5" tooltip="Structured programming"/>
                        </a:rPr>
                        <a:t>structured</a:t>
                      </a:r>
                      <a:r>
                        <a:rPr lang="en-IN" sz="1600" dirty="0" err="1"/>
                        <a:t>,</a:t>
                      </a:r>
                      <a:r>
                        <a:rPr lang="en-IN" sz="1600" u="none" strike="noStrike" dirty="0" err="1">
                          <a:solidFill>
                            <a:srgbClr val="0B0080"/>
                          </a:solidFill>
                          <a:hlinkClick r:id="rId6" tooltip="Imperative programming"/>
                        </a:rPr>
                        <a:t>imperative</a:t>
                      </a:r>
                      <a:r>
                        <a:rPr lang="en-IN" sz="1600" dirty="0"/>
                        <a:t>, </a:t>
                      </a:r>
                      <a:r>
                        <a:rPr lang="en-IN" sz="1600" u="none" strike="noStrike" dirty="0" err="1">
                          <a:solidFill>
                            <a:srgbClr val="0B0080"/>
                          </a:solidFill>
                          <a:hlinkClick r:id="rId7" tooltip="Generic programming"/>
                        </a:rPr>
                        <a:t>generic</a:t>
                      </a:r>
                      <a:r>
                        <a:rPr lang="en-IN" sz="1600" dirty="0" err="1"/>
                        <a:t>,</a:t>
                      </a:r>
                      <a:r>
                        <a:rPr lang="en-IN" sz="1600" u="none" strike="noStrike" dirty="0" err="1">
                          <a:solidFill>
                            <a:srgbClr val="0B0080"/>
                          </a:solidFill>
                          <a:hlinkClick r:id="rId8" tooltip="Reflective programming"/>
                        </a:rPr>
                        <a:t>reflective</a:t>
                      </a:r>
                      <a:endParaRPr lang="en-IN" sz="1600" dirty="0"/>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68557">
                <a:tc>
                  <a:txBody>
                    <a:bodyPr/>
                    <a:lstStyle/>
                    <a:p>
                      <a:pPr algn="l" fontAlgn="t"/>
                      <a:r>
                        <a:rPr lang="en-IN" sz="1600"/>
                        <a:t>Appeared in</a:t>
                      </a:r>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IN" sz="1600" dirty="0"/>
                        <a:t>1995</a:t>
                      </a:r>
                      <a:r>
                        <a:rPr lang="en-IN" sz="1600" b="0" i="0" u="none" strike="noStrike" baseline="30000" dirty="0">
                          <a:solidFill>
                            <a:srgbClr val="0B0080"/>
                          </a:solidFill>
                          <a:hlinkClick r:id="rId9"/>
                        </a:rPr>
                        <a:t>[1]</a:t>
                      </a:r>
                      <a:endParaRPr lang="en-IN" sz="1600" dirty="0"/>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501777">
                <a:tc>
                  <a:txBody>
                    <a:bodyPr/>
                    <a:lstStyle/>
                    <a:p>
                      <a:pPr algn="l" fontAlgn="t"/>
                      <a:r>
                        <a:rPr lang="en-IN" sz="1600"/>
                        <a:t>Designed by</a:t>
                      </a:r>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IN" sz="1600" u="none" strike="noStrike" dirty="0">
                          <a:solidFill>
                            <a:srgbClr val="0B0080"/>
                          </a:solidFill>
                          <a:hlinkClick r:id="rId10" tooltip="James Gosling"/>
                        </a:rPr>
                        <a:t>James Gosling</a:t>
                      </a:r>
                      <a:r>
                        <a:rPr lang="en-IN" sz="1600" dirty="0"/>
                        <a:t> and</a:t>
                      </a:r>
                      <a:br>
                        <a:rPr lang="en-IN" sz="1600" dirty="0"/>
                      </a:br>
                      <a:r>
                        <a:rPr lang="en-IN" sz="1600" u="none" strike="noStrike" dirty="0">
                          <a:solidFill>
                            <a:srgbClr val="0B0080"/>
                          </a:solidFill>
                          <a:hlinkClick r:id="rId11" tooltip="Sun Microsystems"/>
                        </a:rPr>
                        <a:t>Sun Microsystems</a:t>
                      </a:r>
                      <a:endParaRPr lang="en-IN" sz="1600" dirty="0"/>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68557">
                <a:tc>
                  <a:txBody>
                    <a:bodyPr/>
                    <a:lstStyle/>
                    <a:p>
                      <a:pPr algn="l" fontAlgn="t"/>
                      <a:r>
                        <a:rPr lang="en-IN" sz="1600" u="none" strike="noStrike">
                          <a:solidFill>
                            <a:srgbClr val="0B0080"/>
                          </a:solidFill>
                          <a:hlinkClick r:id="rId12" tooltip="Software developer"/>
                        </a:rPr>
                        <a:t>Developer</a:t>
                      </a:r>
                      <a:endParaRPr lang="en-IN" sz="1600"/>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IN" sz="1600" u="none" strike="noStrike" dirty="0">
                          <a:solidFill>
                            <a:srgbClr val="0B0080"/>
                          </a:solidFill>
                          <a:hlinkClick r:id="rId13" tooltip="Oracle Corporation"/>
                        </a:rPr>
                        <a:t>Oracle Corporation</a:t>
                      </a:r>
                      <a:endParaRPr lang="en-IN" sz="1600" dirty="0"/>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501777">
                <a:tc>
                  <a:txBody>
                    <a:bodyPr/>
                    <a:lstStyle/>
                    <a:p>
                      <a:pPr algn="l" fontAlgn="t"/>
                      <a:r>
                        <a:rPr lang="en-IN" sz="1600" u="none" strike="noStrike">
                          <a:solidFill>
                            <a:srgbClr val="0B0080"/>
                          </a:solidFill>
                          <a:hlinkClick r:id="rId14" tooltip="Software release life cycle"/>
                        </a:rPr>
                        <a:t>Stable release</a:t>
                      </a:r>
                      <a:endParaRPr lang="en-IN" sz="1600"/>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IN" sz="1600" dirty="0"/>
                        <a:t>Java Standard Edition 7 Update 40 (1.7.40) (September 10, 2013; 24 days ago)</a:t>
                      </a:r>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68557">
                <a:tc>
                  <a:txBody>
                    <a:bodyPr/>
                    <a:lstStyle/>
                    <a:p>
                      <a:pPr algn="l" fontAlgn="t"/>
                      <a:r>
                        <a:rPr lang="en-IN" sz="1600" u="none" strike="noStrike">
                          <a:solidFill>
                            <a:srgbClr val="0B0080"/>
                          </a:solidFill>
                          <a:hlinkClick r:id="rId15" tooltip="Type system"/>
                        </a:rPr>
                        <a:t>Typing discipline</a:t>
                      </a:r>
                      <a:endParaRPr lang="en-IN" sz="1600"/>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IN" sz="1600" u="none" strike="noStrike" dirty="0">
                          <a:solidFill>
                            <a:srgbClr val="0B0080"/>
                          </a:solidFill>
                          <a:hlinkClick r:id="rId15" tooltip="Type system"/>
                        </a:rPr>
                        <a:t>Static, strong, </a:t>
                      </a:r>
                      <a:r>
                        <a:rPr lang="en-IN" sz="1600" u="none" strike="noStrike" dirty="0" err="1">
                          <a:solidFill>
                            <a:srgbClr val="0B0080"/>
                          </a:solidFill>
                          <a:hlinkClick r:id="rId15" tooltip="Type system"/>
                        </a:rPr>
                        <a:t>safe</a:t>
                      </a:r>
                      <a:r>
                        <a:rPr lang="en-IN" sz="1600" dirty="0" err="1"/>
                        <a:t>,</a:t>
                      </a:r>
                      <a:r>
                        <a:rPr lang="en-IN" sz="1600" u="none" strike="noStrike" dirty="0" err="1">
                          <a:solidFill>
                            <a:srgbClr val="0B0080"/>
                          </a:solidFill>
                          <a:hlinkClick r:id="rId16" tooltip="Nominative type system"/>
                        </a:rPr>
                        <a:t>nominative</a:t>
                      </a:r>
                      <a:r>
                        <a:rPr lang="en-IN" sz="1600" dirty="0"/>
                        <a:t>, </a:t>
                      </a:r>
                      <a:r>
                        <a:rPr lang="en-IN" sz="1600" u="none" strike="noStrike" dirty="0">
                          <a:solidFill>
                            <a:srgbClr val="0B0080"/>
                          </a:solidFill>
                          <a:hlinkClick r:id="rId17" tooltip="Manifest typing"/>
                        </a:rPr>
                        <a:t>manifest</a:t>
                      </a:r>
                      <a:endParaRPr lang="en-IN" sz="1600" dirty="0"/>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68557">
                <a:tc>
                  <a:txBody>
                    <a:bodyPr/>
                    <a:lstStyle/>
                    <a:p>
                      <a:pPr algn="l" fontAlgn="t"/>
                      <a:r>
                        <a:rPr lang="en-IN" sz="1600" u="none" strike="noStrike">
                          <a:solidFill>
                            <a:srgbClr val="0B0080"/>
                          </a:solidFill>
                          <a:hlinkClick r:id="rId18" tooltip="Programming language implementation"/>
                        </a:rPr>
                        <a:t>Major implementations</a:t>
                      </a:r>
                      <a:endParaRPr lang="en-IN" sz="1600"/>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IN" sz="1600" u="none" strike="noStrike" dirty="0" err="1">
                          <a:solidFill>
                            <a:srgbClr val="0B0080"/>
                          </a:solidFill>
                          <a:hlinkClick r:id="rId19" tooltip="OpenJDK"/>
                        </a:rPr>
                        <a:t>OpenJDK</a:t>
                      </a:r>
                      <a:r>
                        <a:rPr lang="en-IN" sz="1600" dirty="0"/>
                        <a:t>, </a:t>
                      </a:r>
                      <a:r>
                        <a:rPr lang="en-IN" sz="1600" u="none" strike="noStrike" dirty="0">
                          <a:solidFill>
                            <a:srgbClr val="0B0080"/>
                          </a:solidFill>
                          <a:hlinkClick r:id="rId20" tooltip="Category:Java virtual machine"/>
                        </a:rPr>
                        <a:t>many others</a:t>
                      </a:r>
                      <a:endParaRPr lang="en-IN" sz="1600" dirty="0"/>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68557">
                <a:tc>
                  <a:txBody>
                    <a:bodyPr/>
                    <a:lstStyle/>
                    <a:p>
                      <a:pPr algn="l" fontAlgn="t"/>
                      <a:r>
                        <a:rPr lang="en-IN" sz="1600" u="none" strike="noStrike">
                          <a:solidFill>
                            <a:srgbClr val="0B0080"/>
                          </a:solidFill>
                          <a:hlinkClick r:id="rId21" tooltip="Dialect (computing)"/>
                        </a:rPr>
                        <a:t>Dialects</a:t>
                      </a:r>
                      <a:endParaRPr lang="en-IN" sz="1600"/>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IN" sz="1600" u="none" strike="noStrike" dirty="0">
                          <a:solidFill>
                            <a:srgbClr val="0B0080"/>
                          </a:solidFill>
                          <a:hlinkClick r:id="rId22" tooltip="Generic Java"/>
                        </a:rPr>
                        <a:t>Generic Java</a:t>
                      </a:r>
                      <a:r>
                        <a:rPr lang="en-IN" sz="1600" dirty="0"/>
                        <a:t>, </a:t>
                      </a:r>
                      <a:r>
                        <a:rPr lang="en-IN" sz="1600" u="none" strike="noStrike" dirty="0">
                          <a:solidFill>
                            <a:srgbClr val="0B0080"/>
                          </a:solidFill>
                          <a:hlinkClick r:id="rId23" tooltip="Pizza (programming language)"/>
                        </a:rPr>
                        <a:t>Pizza</a:t>
                      </a:r>
                      <a:endParaRPr lang="en-IN" sz="1600" dirty="0"/>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968216">
                <a:tc>
                  <a:txBody>
                    <a:bodyPr/>
                    <a:lstStyle/>
                    <a:p>
                      <a:pPr algn="l" fontAlgn="t"/>
                      <a:r>
                        <a:rPr lang="en-IN" sz="1600"/>
                        <a:t>Influenced by</a:t>
                      </a:r>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IN" sz="1600" u="none" strike="noStrike" dirty="0" err="1">
                          <a:solidFill>
                            <a:srgbClr val="0B0080"/>
                          </a:solidFill>
                          <a:hlinkClick r:id="rId24" tooltip="Ada (programming language)"/>
                        </a:rPr>
                        <a:t>Ada</a:t>
                      </a:r>
                      <a:r>
                        <a:rPr lang="en-IN" sz="1600" u="none" strike="noStrike" dirty="0">
                          <a:solidFill>
                            <a:srgbClr val="0B0080"/>
                          </a:solidFill>
                          <a:hlinkClick r:id="rId24" tooltip="Ada (programming language)"/>
                        </a:rPr>
                        <a:t> 83</a:t>
                      </a:r>
                      <a:r>
                        <a:rPr lang="en-IN" sz="1600" dirty="0"/>
                        <a:t>, </a:t>
                      </a:r>
                      <a:r>
                        <a:rPr lang="en-IN" sz="1600" u="none" strike="noStrike" dirty="0">
                          <a:solidFill>
                            <a:srgbClr val="0B0080"/>
                          </a:solidFill>
                          <a:hlinkClick r:id="rId25" tooltip="C++"/>
                        </a:rPr>
                        <a:t>C++</a:t>
                      </a:r>
                      <a:r>
                        <a:rPr lang="en-IN" sz="1600" dirty="0"/>
                        <a:t>, </a:t>
                      </a:r>
                      <a:r>
                        <a:rPr lang="en-IN" sz="1600" u="none" strike="noStrike" dirty="0">
                          <a:solidFill>
                            <a:srgbClr val="0B0080"/>
                          </a:solidFill>
                          <a:hlinkClick r:id="rId26" tooltip="C Sharp (programming language)"/>
                        </a:rPr>
                        <a:t>C#</a:t>
                      </a:r>
                      <a:r>
                        <a:rPr lang="en-IN" sz="1600" dirty="0"/>
                        <a:t>,</a:t>
                      </a:r>
                      <a:r>
                        <a:rPr lang="en-IN" sz="1600" b="0" i="0" u="none" strike="noStrike" baseline="30000" dirty="0">
                          <a:solidFill>
                            <a:srgbClr val="0B0080"/>
                          </a:solidFill>
                          <a:hlinkClick r:id="rId9"/>
                        </a:rPr>
                        <a:t>[2]</a:t>
                      </a:r>
                      <a:r>
                        <a:rPr lang="en-IN" sz="1600" dirty="0"/>
                        <a:t> </a:t>
                      </a:r>
                      <a:r>
                        <a:rPr lang="en-IN" sz="1600" u="none" strike="noStrike" dirty="0">
                          <a:solidFill>
                            <a:srgbClr val="0B0080"/>
                          </a:solidFill>
                          <a:hlinkClick r:id="rId27" tooltip="Eiffel (programming language)"/>
                        </a:rPr>
                        <a:t>Eiffel</a:t>
                      </a:r>
                      <a:r>
                        <a:rPr lang="en-IN" sz="1600" dirty="0"/>
                        <a:t>,</a:t>
                      </a:r>
                      <a:r>
                        <a:rPr lang="en-IN" sz="1600" b="0" i="0" u="none" strike="noStrike" baseline="30000" dirty="0">
                          <a:solidFill>
                            <a:srgbClr val="0B0080"/>
                          </a:solidFill>
                          <a:hlinkClick r:id="rId9"/>
                        </a:rPr>
                        <a:t>[3]</a:t>
                      </a:r>
                      <a:r>
                        <a:rPr lang="en-IN" sz="1600" u="none" strike="noStrike" dirty="0">
                          <a:solidFill>
                            <a:srgbClr val="0B0080"/>
                          </a:solidFill>
                          <a:hlinkClick r:id="rId22" tooltip="Generic Java"/>
                        </a:rPr>
                        <a:t>Generic Java</a:t>
                      </a:r>
                      <a:r>
                        <a:rPr lang="en-IN" sz="1600" dirty="0"/>
                        <a:t>, </a:t>
                      </a:r>
                      <a:r>
                        <a:rPr lang="en-IN" sz="1600" u="none" strike="noStrike" dirty="0">
                          <a:solidFill>
                            <a:srgbClr val="0B0080"/>
                          </a:solidFill>
                          <a:hlinkClick r:id="rId28" tooltip="Mesa (programming language)"/>
                        </a:rPr>
                        <a:t>Mesa</a:t>
                      </a:r>
                      <a:r>
                        <a:rPr lang="en-IN" sz="1600" dirty="0"/>
                        <a:t>,</a:t>
                      </a:r>
                      <a:r>
                        <a:rPr lang="en-IN" sz="1600" b="0" i="0" u="none" strike="noStrike" baseline="30000" dirty="0">
                          <a:solidFill>
                            <a:srgbClr val="0B0080"/>
                          </a:solidFill>
                          <a:hlinkClick r:id="rId9"/>
                        </a:rPr>
                        <a:t>[4]</a:t>
                      </a:r>
                      <a:r>
                        <a:rPr lang="en-IN" sz="1600" u="none" strike="noStrike" dirty="0">
                          <a:solidFill>
                            <a:srgbClr val="0B0080"/>
                          </a:solidFill>
                          <a:hlinkClick r:id="rId29" tooltip="Modula-3"/>
                        </a:rPr>
                        <a:t>Modula-3</a:t>
                      </a:r>
                      <a:r>
                        <a:rPr lang="en-IN" sz="1600" dirty="0"/>
                        <a:t>,</a:t>
                      </a:r>
                      <a:r>
                        <a:rPr lang="en-IN" sz="1600" b="0" i="0" u="none" strike="noStrike" baseline="30000" dirty="0">
                          <a:solidFill>
                            <a:srgbClr val="0B0080"/>
                          </a:solidFill>
                          <a:hlinkClick r:id="rId9"/>
                        </a:rPr>
                        <a:t>[5]</a:t>
                      </a:r>
                      <a:r>
                        <a:rPr lang="en-IN" sz="1600" dirty="0"/>
                        <a:t> </a:t>
                      </a:r>
                      <a:r>
                        <a:rPr lang="en-IN" sz="1600" u="none" strike="noStrike" dirty="0">
                          <a:solidFill>
                            <a:srgbClr val="0B0080"/>
                          </a:solidFill>
                          <a:hlinkClick r:id="rId30" tooltip="Oberon (programming language)"/>
                        </a:rPr>
                        <a:t>Oberon</a:t>
                      </a:r>
                      <a:r>
                        <a:rPr lang="en-IN" sz="1600" dirty="0"/>
                        <a:t>,</a:t>
                      </a:r>
                      <a:r>
                        <a:rPr lang="en-IN" sz="1600" b="0" i="0" u="none" strike="noStrike" baseline="30000" dirty="0">
                          <a:solidFill>
                            <a:srgbClr val="0B0080"/>
                          </a:solidFill>
                          <a:hlinkClick r:id="rId9"/>
                        </a:rPr>
                        <a:t>[6]</a:t>
                      </a:r>
                      <a:r>
                        <a:rPr lang="en-IN" sz="1600" u="none" strike="noStrike" dirty="0">
                          <a:solidFill>
                            <a:srgbClr val="0B0080"/>
                          </a:solidFill>
                          <a:hlinkClick r:id="rId31" tooltip="Objective-C"/>
                        </a:rPr>
                        <a:t>Objective-C</a:t>
                      </a:r>
                      <a:r>
                        <a:rPr lang="en-IN" sz="1600" dirty="0"/>
                        <a:t>,</a:t>
                      </a:r>
                      <a:r>
                        <a:rPr lang="en-IN" sz="1600" b="0" i="0" u="none" strike="noStrike" baseline="30000" dirty="0">
                          <a:solidFill>
                            <a:srgbClr val="0B0080"/>
                          </a:solidFill>
                          <a:hlinkClick r:id="rId9"/>
                        </a:rPr>
                        <a:t>[7]</a:t>
                      </a:r>
                      <a:r>
                        <a:rPr lang="en-IN" sz="1600" dirty="0"/>
                        <a:t> </a:t>
                      </a:r>
                      <a:r>
                        <a:rPr lang="en-IN" sz="1600" u="none" strike="noStrike" dirty="0">
                          <a:solidFill>
                            <a:srgbClr val="0B0080"/>
                          </a:solidFill>
                          <a:hlinkClick r:id="rId32" tooltip="UCSD Pascal"/>
                        </a:rPr>
                        <a:t>UCSD Pascal</a:t>
                      </a:r>
                      <a:r>
                        <a:rPr lang="en-IN" sz="1600" dirty="0"/>
                        <a:t>,</a:t>
                      </a:r>
                      <a:r>
                        <a:rPr lang="en-IN" sz="1600" b="0" i="0" u="none" strike="noStrike" baseline="30000" dirty="0">
                          <a:solidFill>
                            <a:srgbClr val="0B0080"/>
                          </a:solidFill>
                          <a:hlinkClick r:id="rId9"/>
                        </a:rPr>
                        <a:t>[8][9]</a:t>
                      </a:r>
                      <a:r>
                        <a:rPr lang="en-IN" sz="1600" dirty="0"/>
                        <a:t> </a:t>
                      </a:r>
                      <a:r>
                        <a:rPr lang="en-IN" sz="1600" u="none" strike="noStrike" dirty="0">
                          <a:solidFill>
                            <a:srgbClr val="0B0080"/>
                          </a:solidFill>
                          <a:hlinkClick r:id="rId33" tooltip="Smalltalk"/>
                        </a:rPr>
                        <a:t>Smalltalk</a:t>
                      </a:r>
                      <a:endParaRPr lang="en-IN" sz="1600" dirty="0"/>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968216">
                <a:tc>
                  <a:txBody>
                    <a:bodyPr/>
                    <a:lstStyle/>
                    <a:p>
                      <a:pPr algn="l" fontAlgn="t"/>
                      <a:r>
                        <a:rPr lang="en-IN" sz="1600"/>
                        <a:t>Influenced</a:t>
                      </a:r>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IN" sz="1600" u="none" strike="noStrike">
                          <a:solidFill>
                            <a:srgbClr val="0B0080"/>
                          </a:solidFill>
                          <a:hlinkClick r:id="rId24" tooltip="Ada (programming language)"/>
                        </a:rPr>
                        <a:t>Ada 2005</a:t>
                      </a:r>
                      <a:r>
                        <a:rPr lang="en-IN" sz="1600"/>
                        <a:t>, </a:t>
                      </a:r>
                      <a:r>
                        <a:rPr lang="en-IN" sz="1600" u="none" strike="noStrike">
                          <a:solidFill>
                            <a:srgbClr val="0B0080"/>
                          </a:solidFill>
                          <a:hlinkClick r:id="rId34" tooltip="BeanShell"/>
                        </a:rPr>
                        <a:t>BeanShell</a:t>
                      </a:r>
                      <a:r>
                        <a:rPr lang="en-IN" sz="1600"/>
                        <a:t>, </a:t>
                      </a:r>
                      <a:r>
                        <a:rPr lang="en-IN" sz="1600" u="none" strike="noStrike">
                          <a:solidFill>
                            <a:srgbClr val="0B0080"/>
                          </a:solidFill>
                          <a:hlinkClick r:id="rId26" tooltip="C Sharp (programming language)"/>
                        </a:rPr>
                        <a:t>C#</a:t>
                      </a:r>
                      <a:r>
                        <a:rPr lang="en-IN" sz="1600"/>
                        <a:t>,</a:t>
                      </a:r>
                      <a:r>
                        <a:rPr lang="en-IN" sz="1600" u="none" strike="noStrike">
                          <a:solidFill>
                            <a:srgbClr val="0B0080"/>
                          </a:solidFill>
                          <a:hlinkClick r:id="rId35" tooltip="Clojure"/>
                        </a:rPr>
                        <a:t>Clojure</a:t>
                      </a:r>
                      <a:r>
                        <a:rPr lang="en-IN" sz="1600"/>
                        <a:t>, </a:t>
                      </a:r>
                      <a:r>
                        <a:rPr lang="en-IN" sz="1600" u="none" strike="noStrike">
                          <a:solidFill>
                            <a:srgbClr val="0B0080"/>
                          </a:solidFill>
                          <a:hlinkClick r:id="rId36" tooltip="D (programming language)"/>
                        </a:rPr>
                        <a:t>D</a:t>
                      </a:r>
                      <a:r>
                        <a:rPr lang="en-IN" sz="1600"/>
                        <a:t>, </a:t>
                      </a:r>
                      <a:r>
                        <a:rPr lang="en-IN" sz="1600" u="none" strike="noStrike">
                          <a:solidFill>
                            <a:srgbClr val="0B0080"/>
                          </a:solidFill>
                          <a:hlinkClick r:id="rId37" tooltip="ECMAScript"/>
                        </a:rPr>
                        <a:t>ECMAScript</a:t>
                      </a:r>
                      <a:r>
                        <a:rPr lang="en-IN" sz="1600"/>
                        <a:t>,</a:t>
                      </a:r>
                      <a:r>
                        <a:rPr lang="en-IN" sz="1600" u="none" strike="noStrike">
                          <a:solidFill>
                            <a:srgbClr val="0B0080"/>
                          </a:solidFill>
                          <a:hlinkClick r:id="rId38" tooltip="Groovy (programming language)"/>
                        </a:rPr>
                        <a:t>Groovy</a:t>
                      </a:r>
                      <a:r>
                        <a:rPr lang="en-IN" sz="1600"/>
                        <a:t>, </a:t>
                      </a:r>
                      <a:r>
                        <a:rPr lang="en-IN" sz="1600" u="none" strike="noStrike">
                          <a:solidFill>
                            <a:srgbClr val="0B0080"/>
                          </a:solidFill>
                          <a:hlinkClick r:id="rId39" tooltip="J Sharp"/>
                        </a:rPr>
                        <a:t>J#</a:t>
                      </a:r>
                      <a:r>
                        <a:rPr lang="en-IN" sz="1600"/>
                        <a:t>, </a:t>
                      </a:r>
                      <a:r>
                        <a:rPr lang="en-IN" sz="1600" u="none" strike="noStrike">
                          <a:solidFill>
                            <a:srgbClr val="0B0080"/>
                          </a:solidFill>
                          <a:hlinkClick r:id="rId40" tooltip="JavaScript"/>
                        </a:rPr>
                        <a:t>JavaScript</a:t>
                      </a:r>
                      <a:r>
                        <a:rPr lang="en-IN" sz="1600"/>
                        <a:t>,</a:t>
                      </a:r>
                      <a:r>
                        <a:rPr lang="en-IN" sz="1600" u="none" strike="noStrike">
                          <a:solidFill>
                            <a:srgbClr val="0B0080"/>
                          </a:solidFill>
                          <a:hlinkClick r:id="rId41" tooltip="PHP"/>
                        </a:rPr>
                        <a:t>PHP</a:t>
                      </a:r>
                      <a:r>
                        <a:rPr lang="en-IN" sz="1600"/>
                        <a:t>, </a:t>
                      </a:r>
                      <a:r>
                        <a:rPr lang="en-IN" sz="1600" u="none" strike="noStrike">
                          <a:solidFill>
                            <a:srgbClr val="0B0080"/>
                          </a:solidFill>
                          <a:hlinkClick r:id="rId42" tooltip="Python (programming language)"/>
                        </a:rPr>
                        <a:t>Python</a:t>
                      </a:r>
                      <a:r>
                        <a:rPr lang="en-IN" sz="1600"/>
                        <a:t>, </a:t>
                      </a:r>
                      <a:r>
                        <a:rPr lang="en-IN" sz="1600" u="none" strike="noStrike">
                          <a:solidFill>
                            <a:srgbClr val="0B0080"/>
                          </a:solidFill>
                          <a:hlinkClick r:id="rId43" tooltip="Scala (programming language)"/>
                        </a:rPr>
                        <a:t>Scala</a:t>
                      </a:r>
                      <a:r>
                        <a:rPr lang="en-IN" sz="1600"/>
                        <a:t>, </a:t>
                      </a:r>
                      <a:r>
                        <a:rPr lang="en-IN" sz="1600" u="none" strike="noStrike">
                          <a:solidFill>
                            <a:srgbClr val="0B0080"/>
                          </a:solidFill>
                          <a:hlinkClick r:id="rId44" tooltip="Seed7"/>
                        </a:rPr>
                        <a:t>Seed7</a:t>
                      </a:r>
                      <a:r>
                        <a:rPr lang="en-IN" sz="1600"/>
                        <a:t>,</a:t>
                      </a:r>
                      <a:r>
                        <a:rPr lang="en-IN" sz="1600" u="none" strike="noStrike">
                          <a:solidFill>
                            <a:srgbClr val="0B0080"/>
                          </a:solidFill>
                          <a:hlinkClick r:id="rId45" tooltip="Vala (programming language)"/>
                        </a:rPr>
                        <a:t>Vala</a:t>
                      </a:r>
                      <a:endParaRPr lang="en-IN" sz="1600"/>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68557">
                <a:tc>
                  <a:txBody>
                    <a:bodyPr/>
                    <a:lstStyle/>
                    <a:p>
                      <a:pPr algn="l" fontAlgn="t"/>
                      <a:r>
                        <a:rPr lang="en-IN" sz="1600"/>
                        <a:t>Implementation language</a:t>
                      </a:r>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IN" sz="1600" u="none" strike="noStrike">
                          <a:solidFill>
                            <a:srgbClr val="0B0080"/>
                          </a:solidFill>
                          <a:hlinkClick r:id="rId46" tooltip="C (programming language)"/>
                        </a:rPr>
                        <a:t>C</a:t>
                      </a:r>
                      <a:r>
                        <a:rPr lang="en-IN" sz="1600"/>
                        <a:t> and </a:t>
                      </a:r>
                      <a:r>
                        <a:rPr lang="en-IN" sz="1600" u="none" strike="noStrike">
                          <a:solidFill>
                            <a:srgbClr val="0B0080"/>
                          </a:solidFill>
                          <a:hlinkClick r:id="rId25" tooltip="C++"/>
                        </a:rPr>
                        <a:t>C++</a:t>
                      </a:r>
                      <a:endParaRPr lang="en-IN" sz="1600"/>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68557">
                <a:tc>
                  <a:txBody>
                    <a:bodyPr/>
                    <a:lstStyle/>
                    <a:p>
                      <a:pPr algn="l" fontAlgn="t"/>
                      <a:r>
                        <a:rPr lang="en-IN" sz="1600" u="none" strike="noStrike">
                          <a:solidFill>
                            <a:srgbClr val="0B0080"/>
                          </a:solidFill>
                          <a:hlinkClick r:id="rId47" tooltip="Operating system"/>
                        </a:rPr>
                        <a:t>OS</a:t>
                      </a:r>
                      <a:endParaRPr lang="en-IN" sz="1600"/>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IN" sz="1600" u="none" strike="noStrike">
                          <a:solidFill>
                            <a:srgbClr val="0B0080"/>
                          </a:solidFill>
                          <a:hlinkClick r:id="rId48" tooltip="Cross-platform"/>
                        </a:rPr>
                        <a:t>Cross-platform</a:t>
                      </a:r>
                      <a:r>
                        <a:rPr lang="en-IN" sz="1600"/>
                        <a:t> (multi-platform)</a:t>
                      </a:r>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501777">
                <a:tc>
                  <a:txBody>
                    <a:bodyPr/>
                    <a:lstStyle/>
                    <a:p>
                      <a:pPr algn="l" fontAlgn="t"/>
                      <a:r>
                        <a:rPr lang="en-IN" sz="1600" u="none" strike="noStrike">
                          <a:solidFill>
                            <a:srgbClr val="0B0080"/>
                          </a:solidFill>
                          <a:hlinkClick r:id="rId49" tooltip="Software license"/>
                        </a:rPr>
                        <a:t>License</a:t>
                      </a:r>
                      <a:endParaRPr lang="en-IN" sz="1600"/>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IN" sz="1600" u="none" strike="noStrike">
                          <a:solidFill>
                            <a:srgbClr val="0B0080"/>
                          </a:solidFill>
                          <a:hlinkClick r:id="rId50" tooltip="GNU General Public License"/>
                        </a:rPr>
                        <a:t>GNU General Public License</a:t>
                      </a:r>
                      <a:r>
                        <a:rPr lang="en-IN" sz="1600"/>
                        <a:t>, </a:t>
                      </a:r>
                      <a:r>
                        <a:rPr lang="en-IN" sz="1600" u="none" strike="noStrike">
                          <a:solidFill>
                            <a:srgbClr val="0B0080"/>
                          </a:solidFill>
                          <a:hlinkClick r:id="rId51" tooltip="Java Community Process"/>
                        </a:rPr>
                        <a:t>Java Community Process</a:t>
                      </a:r>
                      <a:endParaRPr lang="en-IN" sz="1600"/>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68557">
                <a:tc>
                  <a:txBody>
                    <a:bodyPr/>
                    <a:lstStyle/>
                    <a:p>
                      <a:pPr algn="l" fontAlgn="t"/>
                      <a:r>
                        <a:rPr lang="en-IN" sz="1600" dirty="0"/>
                        <a:t>Usual </a:t>
                      </a:r>
                      <a:r>
                        <a:rPr lang="en-IN" sz="1600" u="none" strike="noStrike" dirty="0">
                          <a:solidFill>
                            <a:srgbClr val="0B0080"/>
                          </a:solidFill>
                          <a:hlinkClick r:id="rId52" tooltip="Filename extension"/>
                        </a:rPr>
                        <a:t>filename extensions</a:t>
                      </a:r>
                      <a:endParaRPr lang="en-IN" sz="1600" dirty="0"/>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fontAlgn="t"/>
                      <a:r>
                        <a:rPr lang="en-IN" sz="1600" dirty="0"/>
                        <a:t>.java, .class, .jar</a:t>
                      </a:r>
                    </a:p>
                  </a:txBody>
                  <a:tcPr marL="36945" marR="36945" marT="18473" marB="18473">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pic>
        <p:nvPicPr>
          <p:cNvPr id="4" name="Picture 2" descr="http://www.marandcustomsolutions.com/images/powered/java_animated.gif"/>
          <p:cNvPicPr>
            <a:picLocks noChangeAspect="1" noChangeArrowheads="1" noCrop="1"/>
          </p:cNvPicPr>
          <p:nvPr/>
        </p:nvPicPr>
        <p:blipFill>
          <a:blip r:embed="rId53" cstate="print"/>
          <a:srcRect/>
          <a:stretch>
            <a:fillRect/>
          </a:stretch>
        </p:blipFill>
        <p:spPr bwMode="auto">
          <a:xfrm>
            <a:off x="0" y="404664"/>
            <a:ext cx="2092864" cy="18002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12241" t="5612" r="50237" b="32656"/>
          <a:stretch>
            <a:fillRect/>
          </a:stretch>
        </p:blipFill>
        <p:spPr bwMode="auto">
          <a:xfrm>
            <a:off x="251520" y="260649"/>
            <a:ext cx="5400600" cy="4176463"/>
          </a:xfrm>
          <a:prstGeom prst="rect">
            <a:avLst/>
          </a:prstGeom>
          <a:noFill/>
          <a:ln w="9525">
            <a:noFill/>
            <a:miter lim="800000"/>
            <a:headEnd/>
            <a:tailEnd/>
          </a:ln>
        </p:spPr>
      </p:pic>
      <p:sp>
        <p:nvSpPr>
          <p:cNvPr id="4" name="TextBox 3"/>
          <p:cNvSpPr txBox="1"/>
          <p:nvPr/>
        </p:nvSpPr>
        <p:spPr>
          <a:xfrm>
            <a:off x="6372200" y="692696"/>
            <a:ext cx="2376264" cy="1200329"/>
          </a:xfrm>
          <a:prstGeom prst="rect">
            <a:avLst/>
          </a:prstGeom>
          <a:noFill/>
        </p:spPr>
        <p:txBody>
          <a:bodyPr wrap="square" rtlCol="0">
            <a:spAutoFit/>
          </a:bodyPr>
          <a:lstStyle/>
          <a:p>
            <a:r>
              <a:rPr lang="en-IN" b="1" dirty="0" smtClean="0"/>
              <a:t>CLICK ON THE CHECK BOX  AND THE PATH OF THE FILE  APPEARS IN THE JTEXTFIELD</a:t>
            </a:r>
            <a:endParaRPr lang="en-IN" b="1" dirty="0"/>
          </a:p>
        </p:txBody>
      </p:sp>
      <p:sp>
        <p:nvSpPr>
          <p:cNvPr id="5" name="TextBox 4"/>
          <p:cNvSpPr txBox="1"/>
          <p:nvPr/>
        </p:nvSpPr>
        <p:spPr>
          <a:xfrm>
            <a:off x="6372200" y="2636912"/>
            <a:ext cx="2376264" cy="1754326"/>
          </a:xfrm>
          <a:prstGeom prst="rect">
            <a:avLst/>
          </a:prstGeom>
          <a:noFill/>
        </p:spPr>
        <p:txBody>
          <a:bodyPr wrap="square" rtlCol="0">
            <a:spAutoFit/>
          </a:bodyPr>
          <a:lstStyle/>
          <a:p>
            <a:r>
              <a:rPr lang="en-IN" b="1" dirty="0" smtClean="0"/>
              <a:t>ENTER THE PASSWORD IN THE PASSWORDFIELD WHICH SHOULD NOT BE GREATER THAN 4 DIGITS</a:t>
            </a:r>
            <a:endParaRPr lang="en-IN" b="1" dirty="0"/>
          </a:p>
        </p:txBody>
      </p:sp>
      <p:cxnSp>
        <p:nvCxnSpPr>
          <p:cNvPr id="7" name="Straight Arrow Connector 6"/>
          <p:cNvCxnSpPr/>
          <p:nvPr/>
        </p:nvCxnSpPr>
        <p:spPr>
          <a:xfrm>
            <a:off x="7308304" y="1916832"/>
            <a:ext cx="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308304" y="4149080"/>
            <a:ext cx="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372200" y="4869160"/>
            <a:ext cx="2376264" cy="1200329"/>
          </a:xfrm>
          <a:prstGeom prst="rect">
            <a:avLst/>
          </a:prstGeom>
          <a:noFill/>
        </p:spPr>
        <p:txBody>
          <a:bodyPr wrap="square" rtlCol="0">
            <a:spAutoFit/>
          </a:bodyPr>
          <a:lstStyle/>
          <a:p>
            <a:r>
              <a:rPr lang="en-IN" b="1" dirty="0" smtClean="0"/>
              <a:t>ENTER THE NEW FILE NAME WHICH WILL CONTAIN THE ENCRYPTED DATA</a:t>
            </a:r>
            <a:endParaRPr lang="en-IN" b="1"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srcRect r="21085" b="38597"/>
          <a:stretch>
            <a:fillRect/>
          </a:stretch>
        </p:blipFill>
        <p:spPr bwMode="auto">
          <a:xfrm>
            <a:off x="467544" y="476672"/>
            <a:ext cx="8136904" cy="3888432"/>
          </a:xfrm>
          <a:prstGeom prst="rect">
            <a:avLst/>
          </a:prstGeom>
          <a:noFill/>
          <a:ln w="9525">
            <a:noFill/>
            <a:miter lim="800000"/>
            <a:headEnd/>
            <a:tailEnd/>
          </a:ln>
        </p:spPr>
      </p:pic>
      <p:sp>
        <p:nvSpPr>
          <p:cNvPr id="4" name="TextBox 3"/>
          <p:cNvSpPr txBox="1"/>
          <p:nvPr/>
        </p:nvSpPr>
        <p:spPr>
          <a:xfrm>
            <a:off x="1907704" y="4725144"/>
            <a:ext cx="5040560" cy="1754326"/>
          </a:xfrm>
          <a:prstGeom prst="rect">
            <a:avLst/>
          </a:prstGeom>
          <a:noFill/>
        </p:spPr>
        <p:txBody>
          <a:bodyPr wrap="square" rtlCol="0">
            <a:spAutoFit/>
          </a:bodyPr>
          <a:lstStyle/>
          <a:p>
            <a:pPr>
              <a:buFont typeface="Arial" pitchFamily="34" charset="0"/>
              <a:buChar char="•"/>
            </a:pPr>
            <a:r>
              <a:rPr lang="en-IN" b="1" dirty="0" smtClean="0"/>
              <a:t>AFTER ENTERING THE NAME OF THE NEW FILE CLICK ON SAVE LOCATION BUTTON WHICH OPENS A SAVE DIALOG BOX FROM WHERE WE CAN CHOOSE A SPECIFIC LOCATION </a:t>
            </a:r>
          </a:p>
          <a:p>
            <a:endParaRPr lang="en-IN" b="1" dirty="0" smtClean="0"/>
          </a:p>
          <a:p>
            <a:pPr>
              <a:buFont typeface="Arial" pitchFamily="34" charset="0"/>
              <a:buChar char="•"/>
            </a:pPr>
            <a:r>
              <a:rPr lang="en-IN" b="1" dirty="0" smtClean="0"/>
              <a:t>THEN CLICK ON SAVE </a:t>
            </a:r>
            <a:endParaRPr lang="en-IN" b="1"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10614" t="5612" r="49309" b="37937"/>
          <a:stretch>
            <a:fillRect/>
          </a:stretch>
        </p:blipFill>
        <p:spPr bwMode="auto">
          <a:xfrm>
            <a:off x="395536" y="188640"/>
            <a:ext cx="5256584" cy="4104456"/>
          </a:xfrm>
          <a:prstGeom prst="rect">
            <a:avLst/>
          </a:prstGeom>
          <a:noFill/>
          <a:ln w="9525">
            <a:noFill/>
            <a:miter lim="800000"/>
            <a:headEnd/>
            <a:tailEnd/>
          </a:ln>
        </p:spPr>
      </p:pic>
      <p:cxnSp>
        <p:nvCxnSpPr>
          <p:cNvPr id="4" name="Straight Arrow Connector 3"/>
          <p:cNvCxnSpPr/>
          <p:nvPr/>
        </p:nvCxnSpPr>
        <p:spPr>
          <a:xfrm>
            <a:off x="3131840" y="2852936"/>
            <a:ext cx="0" cy="18722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475656" y="4653136"/>
            <a:ext cx="3384376" cy="1477328"/>
          </a:xfrm>
          <a:prstGeom prst="rect">
            <a:avLst/>
          </a:prstGeom>
          <a:noFill/>
        </p:spPr>
        <p:txBody>
          <a:bodyPr wrap="square" rtlCol="0">
            <a:spAutoFit/>
          </a:bodyPr>
          <a:lstStyle/>
          <a:p>
            <a:r>
              <a:rPr lang="en-IN" b="1" dirty="0" smtClean="0"/>
              <a:t>THE EXTENSION OF THE SELECTED FILE IS COPIED TO THE NEW FILE NAME SO THAT THE TYPE OF ENCRYPTED FILE SHOULD BE SAME</a:t>
            </a:r>
            <a:endParaRPr lang="en-IN" b="1" dirty="0"/>
          </a:p>
        </p:txBody>
      </p:sp>
      <p:sp>
        <p:nvSpPr>
          <p:cNvPr id="12" name="TextBox 11"/>
          <p:cNvSpPr txBox="1"/>
          <p:nvPr/>
        </p:nvSpPr>
        <p:spPr>
          <a:xfrm>
            <a:off x="6156176" y="476672"/>
            <a:ext cx="2016224" cy="2308324"/>
          </a:xfrm>
          <a:prstGeom prst="rect">
            <a:avLst/>
          </a:prstGeom>
          <a:noFill/>
        </p:spPr>
        <p:txBody>
          <a:bodyPr wrap="square" rtlCol="0">
            <a:spAutoFit/>
          </a:bodyPr>
          <a:lstStyle/>
          <a:p>
            <a:r>
              <a:rPr lang="en-IN" b="1" dirty="0" smtClean="0"/>
              <a:t>NEXT CLICK ON THE ENCRYPT BUTTON SO THAT THE DATA OF THE FILE GETS  ENCRYPTED AND IS SAVED INTO THE NEW FILE</a:t>
            </a:r>
            <a:endParaRPr lang="en-IN" b="1"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srcRect l="10800" t="6272" r="49680" b="38927"/>
          <a:stretch>
            <a:fillRect/>
          </a:stretch>
        </p:blipFill>
        <p:spPr bwMode="auto">
          <a:xfrm>
            <a:off x="323528" y="260648"/>
            <a:ext cx="5760640" cy="4248472"/>
          </a:xfrm>
          <a:prstGeom prst="rect">
            <a:avLst/>
          </a:prstGeom>
          <a:noFill/>
          <a:ln w="9525">
            <a:noFill/>
            <a:miter lim="800000"/>
            <a:headEnd/>
            <a:tailEnd/>
          </a:ln>
        </p:spPr>
      </p:pic>
      <p:sp>
        <p:nvSpPr>
          <p:cNvPr id="5" name="TextBox 4"/>
          <p:cNvSpPr txBox="1"/>
          <p:nvPr/>
        </p:nvSpPr>
        <p:spPr>
          <a:xfrm>
            <a:off x="1835696" y="4941168"/>
            <a:ext cx="2808312" cy="1200329"/>
          </a:xfrm>
          <a:prstGeom prst="rect">
            <a:avLst/>
          </a:prstGeom>
          <a:noFill/>
        </p:spPr>
        <p:txBody>
          <a:bodyPr wrap="square" rtlCol="0">
            <a:spAutoFit/>
          </a:bodyPr>
          <a:lstStyle/>
          <a:p>
            <a:r>
              <a:rPr lang="en-IN" b="1" dirty="0" smtClean="0"/>
              <a:t>COLOR OF THE FRAME CHANGED TO YELLOW AT THE CLICK OF ENCRYPT BUTTON</a:t>
            </a:r>
            <a:endParaRPr lang="en-IN" b="1" dirty="0"/>
          </a:p>
        </p:txBody>
      </p:sp>
      <p:cxnSp>
        <p:nvCxnSpPr>
          <p:cNvPr id="7" name="Straight Arrow Connector 6"/>
          <p:cNvCxnSpPr/>
          <p:nvPr/>
        </p:nvCxnSpPr>
        <p:spPr>
          <a:xfrm>
            <a:off x="2987824" y="4149080"/>
            <a:ext cx="0"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644008" y="2492896"/>
            <a:ext cx="20882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32240" y="2204864"/>
            <a:ext cx="1872208" cy="1754326"/>
          </a:xfrm>
          <a:prstGeom prst="rect">
            <a:avLst/>
          </a:prstGeom>
          <a:noFill/>
        </p:spPr>
        <p:txBody>
          <a:bodyPr wrap="square" rtlCol="0">
            <a:spAutoFit/>
          </a:bodyPr>
          <a:lstStyle/>
          <a:p>
            <a:r>
              <a:rPr lang="en-IN" b="1" dirty="0" smtClean="0"/>
              <a:t>JOPTIONPANE DIALOG SHOWS THAT THE FILE HAS BEEN ENCRYPTED FINALLY</a:t>
            </a:r>
            <a:endParaRPr lang="en-IN" b="1" dirty="0"/>
          </a:p>
        </p:txBody>
      </p:sp>
      <p:sp>
        <p:nvSpPr>
          <p:cNvPr id="15" name="TextBox 14"/>
          <p:cNvSpPr txBox="1"/>
          <p:nvPr/>
        </p:nvSpPr>
        <p:spPr>
          <a:xfrm>
            <a:off x="5580112" y="4869160"/>
            <a:ext cx="2952328" cy="1200329"/>
          </a:xfrm>
          <a:prstGeom prst="rect">
            <a:avLst/>
          </a:prstGeom>
          <a:noFill/>
        </p:spPr>
        <p:txBody>
          <a:bodyPr wrap="square" rtlCol="0">
            <a:spAutoFit/>
          </a:bodyPr>
          <a:lstStyle/>
          <a:p>
            <a:r>
              <a:rPr lang="en-IN" b="1" dirty="0" smtClean="0"/>
              <a:t>THE ENCRYPTED FILE CAN BE SEEN AT THE LOCATION SPECIFIED IN THE SAVE LOCATION BUTTON</a:t>
            </a:r>
            <a:endParaRPr lang="en-IN" b="1"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r="14613" b="43547"/>
          <a:stretch>
            <a:fillRect/>
          </a:stretch>
        </p:blipFill>
        <p:spPr bwMode="auto">
          <a:xfrm>
            <a:off x="323528" y="260648"/>
            <a:ext cx="8640960" cy="4104456"/>
          </a:xfrm>
          <a:prstGeom prst="rect">
            <a:avLst/>
          </a:prstGeom>
          <a:noFill/>
          <a:ln w="9525">
            <a:noFill/>
            <a:miter lim="800000"/>
            <a:headEnd/>
            <a:tailEnd/>
          </a:ln>
        </p:spPr>
      </p:pic>
      <p:sp>
        <p:nvSpPr>
          <p:cNvPr id="3" name="TextBox 2"/>
          <p:cNvSpPr txBox="1"/>
          <p:nvPr/>
        </p:nvSpPr>
        <p:spPr>
          <a:xfrm>
            <a:off x="683568" y="4365104"/>
            <a:ext cx="4104456" cy="2308324"/>
          </a:xfrm>
          <a:prstGeom prst="rect">
            <a:avLst/>
          </a:prstGeom>
          <a:noFill/>
        </p:spPr>
        <p:txBody>
          <a:bodyPr wrap="square" rtlCol="0">
            <a:spAutoFit/>
          </a:bodyPr>
          <a:lstStyle/>
          <a:p>
            <a:pPr>
              <a:buFont typeface="Arial" pitchFamily="34" charset="0"/>
              <a:buChar char="•"/>
            </a:pPr>
            <a:r>
              <a:rPr lang="en-IN" b="1" dirty="0" smtClean="0"/>
              <a:t>CLICK ON “PROCEED TO DECRYPTION” BUTTON IN THE ENCRYPTION FRAME</a:t>
            </a:r>
          </a:p>
          <a:p>
            <a:r>
              <a:rPr lang="en-IN" b="1" dirty="0" smtClean="0"/>
              <a:t> </a:t>
            </a:r>
          </a:p>
          <a:p>
            <a:pPr>
              <a:buFont typeface="Arial" pitchFamily="34" charset="0"/>
              <a:buChar char="•"/>
            </a:pPr>
            <a:r>
              <a:rPr lang="en-IN" b="1" dirty="0" smtClean="0"/>
              <a:t>DECRYPTION FRAME APPEARS </a:t>
            </a:r>
          </a:p>
          <a:p>
            <a:pPr>
              <a:buFont typeface="Arial" pitchFamily="34" charset="0"/>
              <a:buChar char="•"/>
            </a:pPr>
            <a:r>
              <a:rPr lang="en-IN" b="1" dirty="0" smtClean="0"/>
              <a:t>CLICK ON FILE (MENU BAR) OPEN DIALOG BOX APPEARS </a:t>
            </a:r>
          </a:p>
          <a:p>
            <a:pPr>
              <a:buFont typeface="Arial" pitchFamily="34" charset="0"/>
              <a:buChar char="•"/>
            </a:pPr>
            <a:endParaRPr lang="en-IN" b="1" dirty="0" smtClean="0"/>
          </a:p>
          <a:p>
            <a:pPr>
              <a:buFont typeface="Arial" pitchFamily="34" charset="0"/>
              <a:buChar char="•"/>
            </a:pPr>
            <a:r>
              <a:rPr lang="en-IN" b="1" dirty="0" smtClean="0"/>
              <a:t>SELECT THE FILE TO BE DECRYPTED </a:t>
            </a:r>
            <a:endParaRPr lang="en-IN" b="1"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11154" t="6603" r="44770" b="36959"/>
          <a:stretch>
            <a:fillRect/>
          </a:stretch>
        </p:blipFill>
        <p:spPr bwMode="auto">
          <a:xfrm>
            <a:off x="827584" y="476672"/>
            <a:ext cx="5904656" cy="4032448"/>
          </a:xfrm>
          <a:prstGeom prst="rect">
            <a:avLst/>
          </a:prstGeom>
          <a:noFill/>
          <a:ln w="9525">
            <a:noFill/>
            <a:miter lim="800000"/>
            <a:headEnd/>
            <a:tailEnd/>
          </a:ln>
        </p:spPr>
      </p:pic>
      <p:cxnSp>
        <p:nvCxnSpPr>
          <p:cNvPr id="4" name="Straight Arrow Connector 3"/>
          <p:cNvCxnSpPr/>
          <p:nvPr/>
        </p:nvCxnSpPr>
        <p:spPr>
          <a:xfrm>
            <a:off x="5724128" y="1484784"/>
            <a:ext cx="136815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64288" y="692696"/>
            <a:ext cx="1512168" cy="1200329"/>
          </a:xfrm>
          <a:prstGeom prst="rect">
            <a:avLst/>
          </a:prstGeom>
          <a:noFill/>
        </p:spPr>
        <p:txBody>
          <a:bodyPr wrap="square" rtlCol="0">
            <a:spAutoFit/>
          </a:bodyPr>
          <a:lstStyle/>
          <a:p>
            <a:r>
              <a:rPr lang="en-IN" b="1" dirty="0" smtClean="0"/>
              <a:t>PATH OF THE ENCRYPTED FILE TO DECRYPTED</a:t>
            </a:r>
            <a:endParaRPr lang="en-IN" b="1" dirty="0"/>
          </a:p>
        </p:txBody>
      </p:sp>
      <p:cxnSp>
        <p:nvCxnSpPr>
          <p:cNvPr id="16" name="Straight Arrow Connector 15"/>
          <p:cNvCxnSpPr/>
          <p:nvPr/>
        </p:nvCxnSpPr>
        <p:spPr>
          <a:xfrm>
            <a:off x="5724128" y="2204864"/>
            <a:ext cx="14401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236296" y="2132856"/>
            <a:ext cx="1368152" cy="1754326"/>
          </a:xfrm>
          <a:prstGeom prst="rect">
            <a:avLst/>
          </a:prstGeom>
          <a:noFill/>
        </p:spPr>
        <p:txBody>
          <a:bodyPr wrap="square" rtlCol="0">
            <a:spAutoFit/>
          </a:bodyPr>
          <a:lstStyle/>
          <a:p>
            <a:r>
              <a:rPr lang="en-IN" b="1" dirty="0" smtClean="0"/>
              <a:t>THIS PASSWORD SHOULD MATCH THE ENCRYPTEDPASSWORD</a:t>
            </a:r>
            <a:endParaRPr lang="en-IN" b="1" dirty="0"/>
          </a:p>
        </p:txBody>
      </p:sp>
      <p:cxnSp>
        <p:nvCxnSpPr>
          <p:cNvPr id="20" name="Straight Arrow Connector 19"/>
          <p:cNvCxnSpPr/>
          <p:nvPr/>
        </p:nvCxnSpPr>
        <p:spPr>
          <a:xfrm>
            <a:off x="5004048" y="2780928"/>
            <a:ext cx="0" cy="2232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779912" y="5085184"/>
            <a:ext cx="2808312" cy="646331"/>
          </a:xfrm>
          <a:prstGeom prst="rect">
            <a:avLst/>
          </a:prstGeom>
          <a:noFill/>
        </p:spPr>
        <p:txBody>
          <a:bodyPr wrap="square" rtlCol="0">
            <a:spAutoFit/>
          </a:bodyPr>
          <a:lstStyle/>
          <a:p>
            <a:r>
              <a:rPr lang="en-IN" b="1" dirty="0" smtClean="0"/>
              <a:t>NAME OF THE DECRYPTED     FILE</a:t>
            </a:r>
            <a:endParaRPr lang="en-IN" b="1"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25241" t="11221" r="11351" b="11424"/>
          <a:stretch>
            <a:fillRect/>
          </a:stretch>
        </p:blipFill>
        <p:spPr bwMode="auto">
          <a:xfrm>
            <a:off x="467544" y="188640"/>
            <a:ext cx="7344816" cy="4248472"/>
          </a:xfrm>
          <a:prstGeom prst="rect">
            <a:avLst/>
          </a:prstGeom>
          <a:noFill/>
          <a:ln w="9525">
            <a:noFill/>
            <a:miter lim="800000"/>
            <a:headEnd/>
            <a:tailEnd/>
          </a:ln>
        </p:spPr>
      </p:pic>
      <p:sp>
        <p:nvSpPr>
          <p:cNvPr id="3" name="TextBox 2"/>
          <p:cNvSpPr txBox="1"/>
          <p:nvPr/>
        </p:nvSpPr>
        <p:spPr>
          <a:xfrm>
            <a:off x="1835696" y="4725144"/>
            <a:ext cx="2880320" cy="1754326"/>
          </a:xfrm>
          <a:prstGeom prst="rect">
            <a:avLst/>
          </a:prstGeom>
          <a:noFill/>
        </p:spPr>
        <p:txBody>
          <a:bodyPr wrap="square" rtlCol="0">
            <a:spAutoFit/>
          </a:bodyPr>
          <a:lstStyle/>
          <a:p>
            <a:r>
              <a:rPr lang="en-IN" b="1" dirty="0" smtClean="0"/>
              <a:t>NEXT CLICK ON THE SAVE LOCATION BUTTON TO SPECIFY THE LOCATION OF THE DECRYPTED FILE WHERE THE USER WANTS IT TO BE SAVED.</a:t>
            </a:r>
            <a:endParaRPr lang="en-IN" b="1"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25086" t="12871" r="31311" b="33333"/>
          <a:stretch>
            <a:fillRect/>
          </a:stretch>
        </p:blipFill>
        <p:spPr bwMode="auto">
          <a:xfrm>
            <a:off x="323528" y="260648"/>
            <a:ext cx="6912768" cy="4320480"/>
          </a:xfrm>
          <a:prstGeom prst="rect">
            <a:avLst/>
          </a:prstGeom>
          <a:noFill/>
          <a:ln w="9525">
            <a:noFill/>
            <a:miter lim="800000"/>
            <a:headEnd/>
            <a:tailEnd/>
          </a:ln>
        </p:spPr>
      </p:pic>
      <p:sp>
        <p:nvSpPr>
          <p:cNvPr id="3" name="TextBox 2"/>
          <p:cNvSpPr txBox="1"/>
          <p:nvPr/>
        </p:nvSpPr>
        <p:spPr>
          <a:xfrm>
            <a:off x="2267744" y="5013176"/>
            <a:ext cx="3312368" cy="923330"/>
          </a:xfrm>
          <a:prstGeom prst="rect">
            <a:avLst/>
          </a:prstGeom>
          <a:noFill/>
        </p:spPr>
        <p:txBody>
          <a:bodyPr wrap="square" rtlCol="0">
            <a:spAutoFit/>
          </a:bodyPr>
          <a:lstStyle/>
          <a:p>
            <a:r>
              <a:rPr lang="en-IN" b="1" dirty="0" smtClean="0"/>
              <a:t>JOPTION PANES SHOWS THE MESSAGE THAT THE FILE IS  DECRYPTED SUCCESSFULLY</a:t>
            </a:r>
            <a:endParaRPr lang="en-IN" b="1" dirty="0"/>
          </a:p>
        </p:txBody>
      </p:sp>
      <p:cxnSp>
        <p:nvCxnSpPr>
          <p:cNvPr id="5" name="Straight Arrow Connector 4"/>
          <p:cNvCxnSpPr/>
          <p:nvPr/>
        </p:nvCxnSpPr>
        <p:spPr>
          <a:xfrm>
            <a:off x="3419872" y="3284984"/>
            <a:ext cx="0"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660232" y="3717032"/>
            <a:ext cx="0" cy="11521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868144" y="4941168"/>
            <a:ext cx="2232248" cy="1477328"/>
          </a:xfrm>
          <a:prstGeom prst="rect">
            <a:avLst/>
          </a:prstGeom>
          <a:noFill/>
        </p:spPr>
        <p:txBody>
          <a:bodyPr wrap="square" rtlCol="0">
            <a:spAutoFit/>
          </a:bodyPr>
          <a:lstStyle/>
          <a:p>
            <a:r>
              <a:rPr lang="en-IN" b="1" dirty="0" smtClean="0"/>
              <a:t>WITH THE CLICK OF THE DECRYPT BUTTON THE COLOR OF THE FRAME CHANGES TO PINK</a:t>
            </a:r>
            <a:endParaRPr lang="en-IN" b="1"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ChangeArrowheads="1"/>
          </p:cNvSpPr>
          <p:nvPr/>
        </p:nvSpPr>
        <p:spPr bwMode="auto">
          <a:xfrm rot="10800000" flipV="1">
            <a:off x="611560" y="1124744"/>
            <a:ext cx="8064896"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2"/>
                </a:solidFill>
                <a:effectLst/>
                <a:latin typeface="Times New Roman" pitchFamily="18" charset="0"/>
                <a:ea typeface="Calibri" pitchFamily="34" charset="0"/>
                <a:cs typeface="Times New Roman" pitchFamily="18" charset="0"/>
              </a:rPr>
              <a:t>                                          RESULT  AND  CONCLUSION</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2"/>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2"/>
                </a:solidFill>
                <a:effectLst/>
                <a:latin typeface="Times New Roman" pitchFamily="18" charset="0"/>
                <a:ea typeface="Calibri" pitchFamily="34" charset="0"/>
                <a:cs typeface="Times New Roman" pitchFamily="18" charset="0"/>
              </a:rPr>
              <a:t>Cryptography is a software used for conversion of data in a </a:t>
            </a:r>
            <a:r>
              <a:rPr kumimoji="0" lang="en-US" b="0" i="0" u="none" strike="noStrike" cap="none" normalizeH="0" baseline="0" dirty="0" err="1" smtClean="0">
                <a:ln>
                  <a:noFill/>
                </a:ln>
                <a:solidFill>
                  <a:schemeClr val="tx2"/>
                </a:solidFill>
                <a:effectLst/>
                <a:latin typeface="Times New Roman" pitchFamily="18" charset="0"/>
                <a:ea typeface="Calibri" pitchFamily="34" charset="0"/>
                <a:cs typeface="Times New Roman" pitchFamily="18" charset="0"/>
              </a:rPr>
              <a:t>text,doc,image</a:t>
            </a:r>
            <a:r>
              <a:rPr kumimoji="0" lang="en-US" b="0" i="0" u="none" strike="noStrike" cap="none" normalizeH="0" baseline="0" dirty="0" smtClean="0">
                <a:ln>
                  <a:noFill/>
                </a:ln>
                <a:solidFill>
                  <a:schemeClr val="tx2"/>
                </a:solidFill>
                <a:effectLst/>
                <a:latin typeface="Times New Roman" pitchFamily="18" charset="0"/>
                <a:ea typeface="Calibri" pitchFamily="34" charset="0"/>
                <a:cs typeface="Times New Roman" pitchFamily="18" charset="0"/>
              </a:rPr>
              <a:t> file to cipher text (non readable form) ,this process is know as encryption. Whereas decryption is a process of conversion of cipher text back to the original text by using a unique key(password)to protect data integrity.</a:t>
            </a:r>
            <a:endParaRPr kumimoji="0" lang="en-US" b="0" i="0" u="none" strike="noStrike" cap="none" normalizeH="0" baseline="0" dirty="0" smtClean="0">
              <a:ln>
                <a:noFill/>
              </a:ln>
              <a:solidFill>
                <a:schemeClr val="tx2"/>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2"/>
                </a:solidFill>
                <a:effectLst/>
                <a:latin typeface="Times New Roman" pitchFamily="18" charset="0"/>
                <a:ea typeface="Calibri" pitchFamily="34" charset="0"/>
                <a:cs typeface="Times New Roman" pitchFamily="18" charset="0"/>
              </a:rPr>
              <a:t>We have seen it practically that the cryptography program here is used to encrypt the data in a file and store it in another file and get the original data back by using decryption process.</a:t>
            </a:r>
          </a:p>
          <a:p>
            <a:pPr marL="0" marR="0" lvl="0" indent="0" algn="just" defTabSz="914400" rtl="0" eaLnBrk="0" fontAlgn="base" latinLnBrk="0" hangingPunct="0">
              <a:lnSpc>
                <a:spcPct val="100000"/>
              </a:lnSpc>
              <a:spcBef>
                <a:spcPct val="0"/>
              </a:spcBef>
              <a:spcAft>
                <a:spcPct val="0"/>
              </a:spcAft>
              <a:buClrTx/>
              <a:buSzTx/>
              <a:buFontTx/>
              <a:buNone/>
              <a:tabLst/>
            </a:pPr>
            <a:endParaRPr lang="en-US" dirty="0" smtClean="0">
              <a:solidFill>
                <a:schemeClr val="tx2"/>
              </a:solidFill>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2"/>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Rectangle 1"/>
          <p:cNvSpPr>
            <a:spLocks noChangeArrowheads="1"/>
          </p:cNvSpPr>
          <p:nvPr/>
        </p:nvSpPr>
        <p:spPr bwMode="auto">
          <a:xfrm>
            <a:off x="539552" y="561745"/>
            <a:ext cx="8424936" cy="62478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REFERENCES</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buFontTx/>
              <a:buChar char="•"/>
            </a:pPr>
            <a:r>
              <a:rPr lang="en-IN" sz="2400" b="1" dirty="0" smtClean="0">
                <a:hlinkClick r:id="rId2"/>
              </a:rPr>
              <a:t>http://cs.brown.edu/courses/cs016/docs/oldlectures/Crypto3.pdf</a:t>
            </a:r>
            <a:endParaRPr kumimoji="0" lang="en-US" sz="2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3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hlinkClick r:id="rId3"/>
              </a:rPr>
              <a:t>http://m.download.cnet.com</a:t>
            </a:r>
            <a:endParaRPr kumimoji="0" lang="en-US" sz="3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3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hlinkClick r:id="rId4"/>
              </a:rPr>
              <a:t>http://www.tutorialspoint.com</a:t>
            </a:r>
            <a:endParaRPr kumimoji="0" lang="en-US" sz="3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3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hlinkClick r:id="rId5"/>
              </a:rPr>
              <a:t>http://www.docs.oracle.com</a:t>
            </a:r>
            <a:endParaRPr kumimoji="0" lang="en-US" sz="3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3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hlinkClick r:id="rId6"/>
              </a:rPr>
              <a:t>http://en.m.wikipedia.org</a:t>
            </a:r>
            <a:endParaRPr kumimoji="0" lang="en-US" sz="3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nowthatiseasy.com/wp-content/uploads/2012/09/java-logo-large-500x500-370x330.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5" name="TextBox 4"/>
          <p:cNvSpPr txBox="1"/>
          <p:nvPr/>
        </p:nvSpPr>
        <p:spPr>
          <a:xfrm>
            <a:off x="611560" y="1412776"/>
            <a:ext cx="7848872" cy="4001095"/>
          </a:xfrm>
          <a:prstGeom prst="rect">
            <a:avLst/>
          </a:prstGeom>
          <a:noFill/>
        </p:spPr>
        <p:txBody>
          <a:bodyPr wrap="square" rtlCol="0">
            <a:spAutoFit/>
          </a:bodyPr>
          <a:lstStyle/>
          <a:p>
            <a:pPr algn="just">
              <a:buFont typeface="Arial" pitchFamily="34" charset="0"/>
              <a:buChar char="•"/>
            </a:pPr>
            <a:r>
              <a:rPr lang="en-IN" b="1" dirty="0" smtClean="0">
                <a:latin typeface="Adobe Gothic Std B" pitchFamily="34" charset="-128"/>
                <a:ea typeface="Adobe Gothic Std B" pitchFamily="34" charset="-128"/>
              </a:rPr>
              <a:t>Java is a </a:t>
            </a:r>
            <a:r>
              <a:rPr lang="en-IN" b="1" dirty="0" smtClean="0">
                <a:latin typeface="Adobe Gothic Std B" pitchFamily="34" charset="-128"/>
                <a:ea typeface="Adobe Gothic Std B" pitchFamily="34" charset="-128"/>
                <a:hlinkClick r:id="rId3" tooltip="General purpose programming language"/>
              </a:rPr>
              <a:t>general-purpose</a:t>
            </a:r>
            <a:r>
              <a:rPr lang="en-IN" b="1" dirty="0" smtClean="0">
                <a:latin typeface="Adobe Gothic Std B" pitchFamily="34" charset="-128"/>
                <a:ea typeface="Adobe Gothic Std B" pitchFamily="34" charset="-128"/>
              </a:rPr>
              <a:t>, </a:t>
            </a:r>
            <a:r>
              <a:rPr lang="en-IN" b="1" dirty="0" smtClean="0">
                <a:latin typeface="Adobe Gothic Std B" pitchFamily="34" charset="-128"/>
                <a:ea typeface="Adobe Gothic Std B" pitchFamily="34" charset="-128"/>
                <a:hlinkClick r:id="rId4" tooltip="Concurrent computing"/>
              </a:rPr>
              <a:t>concurrent</a:t>
            </a:r>
            <a:r>
              <a:rPr lang="en-IN" b="1" dirty="0" smtClean="0">
                <a:latin typeface="Adobe Gothic Std B" pitchFamily="34" charset="-128"/>
                <a:ea typeface="Adobe Gothic Std B" pitchFamily="34" charset="-128"/>
              </a:rPr>
              <a:t>, </a:t>
            </a:r>
            <a:r>
              <a:rPr lang="en-IN" b="1" dirty="0" smtClean="0">
                <a:latin typeface="Adobe Gothic Std B" pitchFamily="34" charset="-128"/>
                <a:ea typeface="Adobe Gothic Std B" pitchFamily="34" charset="-128"/>
                <a:hlinkClick r:id="rId5" tooltip="Class-based"/>
              </a:rPr>
              <a:t>class-based</a:t>
            </a:r>
            <a:r>
              <a:rPr lang="en-IN" b="1" dirty="0" smtClean="0">
                <a:latin typeface="Adobe Gothic Std B" pitchFamily="34" charset="-128"/>
                <a:ea typeface="Adobe Gothic Std B" pitchFamily="34" charset="-128"/>
              </a:rPr>
              <a:t>, </a:t>
            </a:r>
            <a:r>
              <a:rPr lang="en-IN" b="1" u="sng" dirty="0" smtClean="0">
                <a:latin typeface="Adobe Gothic Std B" pitchFamily="34" charset="-128"/>
                <a:ea typeface="Adobe Gothic Std B" pitchFamily="34" charset="-128"/>
                <a:hlinkClick r:id="rId6" tooltip="Object-oriented programming"/>
              </a:rPr>
              <a:t>object-oriented</a:t>
            </a:r>
            <a:r>
              <a:rPr lang="en-IN" b="1" dirty="0" smtClean="0">
                <a:latin typeface="Adobe Gothic Std B" pitchFamily="34" charset="-128"/>
                <a:ea typeface="Adobe Gothic Std B" pitchFamily="34" charset="-128"/>
              </a:rPr>
              <a:t> </a:t>
            </a:r>
            <a:r>
              <a:rPr lang="en-IN" b="1" dirty="0" smtClean="0">
                <a:latin typeface="Adobe Gothic Std B" pitchFamily="34" charset="-128"/>
                <a:ea typeface="Adobe Gothic Std B" pitchFamily="34" charset="-128"/>
                <a:hlinkClick r:id="rId7" tooltip="Computer programming language"/>
              </a:rPr>
              <a:t>computer programming language</a:t>
            </a:r>
            <a:r>
              <a:rPr lang="en-IN" b="1" dirty="0" smtClean="0">
                <a:latin typeface="Adobe Gothic Std B" pitchFamily="34" charset="-128"/>
                <a:ea typeface="Adobe Gothic Std B" pitchFamily="34" charset="-128"/>
              </a:rPr>
              <a:t> that is specifically designed to have as few implementation dependencies as possible. It is intended to let application developers </a:t>
            </a:r>
            <a:r>
              <a:rPr lang="en-IN" b="1" dirty="0" smtClean="0">
                <a:latin typeface="Engravers MT" pitchFamily="18" charset="0"/>
                <a:ea typeface="Adobe Gothic Std B" pitchFamily="34" charset="-128"/>
              </a:rPr>
              <a:t>"write once, run anywhere" </a:t>
            </a:r>
            <a:r>
              <a:rPr lang="en-IN" b="1" dirty="0" smtClean="0">
                <a:latin typeface="Adobe Gothic Std B" pitchFamily="34" charset="-128"/>
                <a:ea typeface="Adobe Gothic Std B" pitchFamily="34" charset="-128"/>
              </a:rPr>
              <a:t>(WORA), meaning that code that runs on one platform does not need to be recompiled to run on another.</a:t>
            </a:r>
          </a:p>
          <a:p>
            <a:pPr algn="just"/>
            <a:endParaRPr lang="en-IN" b="1" dirty="0" smtClean="0">
              <a:latin typeface="Adobe Gothic Std B" pitchFamily="34" charset="-128"/>
              <a:ea typeface="Adobe Gothic Std B" pitchFamily="34" charset="-128"/>
            </a:endParaRPr>
          </a:p>
          <a:p>
            <a:pPr algn="just">
              <a:buFont typeface="Arial" pitchFamily="34" charset="0"/>
              <a:buChar char="•"/>
            </a:pPr>
            <a:r>
              <a:rPr lang="en-IN" b="1" dirty="0" smtClean="0">
                <a:latin typeface="Adobe Gothic Std B" pitchFamily="34" charset="-128"/>
                <a:ea typeface="Adobe Gothic Std B" pitchFamily="34" charset="-128"/>
              </a:rPr>
              <a:t>The language derives much of its </a:t>
            </a:r>
            <a:r>
              <a:rPr lang="en-IN" b="1" dirty="0" smtClean="0">
                <a:latin typeface="Adobe Gothic Std B" pitchFamily="34" charset="-128"/>
                <a:ea typeface="Adobe Gothic Std B" pitchFamily="34" charset="-128"/>
                <a:hlinkClick r:id="rId8" tooltip="Syntax (programming languages)"/>
              </a:rPr>
              <a:t>syntax</a:t>
            </a:r>
            <a:r>
              <a:rPr lang="en-IN" b="1" dirty="0" smtClean="0">
                <a:latin typeface="Adobe Gothic Std B" pitchFamily="34" charset="-128"/>
                <a:ea typeface="Adobe Gothic Std B" pitchFamily="34" charset="-128"/>
              </a:rPr>
              <a:t> from </a:t>
            </a:r>
            <a:r>
              <a:rPr lang="en-IN" b="1" dirty="0" smtClean="0">
                <a:latin typeface="Adobe Gothic Std B" pitchFamily="34" charset="-128"/>
                <a:ea typeface="Adobe Gothic Std B" pitchFamily="34" charset="-128"/>
                <a:hlinkClick r:id="rId9" tooltip="C (programming language)"/>
              </a:rPr>
              <a:t>C</a:t>
            </a:r>
            <a:r>
              <a:rPr lang="en-IN" b="1" dirty="0" smtClean="0">
                <a:latin typeface="Adobe Gothic Std B" pitchFamily="34" charset="-128"/>
                <a:ea typeface="Adobe Gothic Std B" pitchFamily="34" charset="-128"/>
              </a:rPr>
              <a:t> and </a:t>
            </a:r>
            <a:r>
              <a:rPr lang="en-IN" b="1" dirty="0" smtClean="0">
                <a:latin typeface="Adobe Gothic Std B" pitchFamily="34" charset="-128"/>
                <a:ea typeface="Adobe Gothic Std B" pitchFamily="34" charset="-128"/>
                <a:hlinkClick r:id="rId10" tooltip="C++"/>
              </a:rPr>
              <a:t>C++</a:t>
            </a:r>
            <a:r>
              <a:rPr lang="en-IN" b="1" dirty="0" smtClean="0">
                <a:latin typeface="Adobe Gothic Std B" pitchFamily="34" charset="-128"/>
                <a:ea typeface="Adobe Gothic Std B" pitchFamily="34" charset="-128"/>
              </a:rPr>
              <a:t>, but it has fewer </a:t>
            </a:r>
            <a:r>
              <a:rPr lang="en-IN" b="1" dirty="0" smtClean="0">
                <a:latin typeface="Adobe Gothic Std B" pitchFamily="34" charset="-128"/>
                <a:ea typeface="Adobe Gothic Std B" pitchFamily="34" charset="-128"/>
                <a:hlinkClick r:id="rId11" tooltip="Low-level programming language"/>
              </a:rPr>
              <a:t>low-level</a:t>
            </a:r>
            <a:r>
              <a:rPr lang="en-IN" b="1" dirty="0" smtClean="0">
                <a:latin typeface="Adobe Gothic Std B" pitchFamily="34" charset="-128"/>
                <a:ea typeface="Adobe Gothic Std B" pitchFamily="34" charset="-128"/>
              </a:rPr>
              <a:t> facilities than either of them.</a:t>
            </a:r>
          </a:p>
          <a:p>
            <a:pPr algn="just"/>
            <a:endParaRPr lang="en-IN" b="1" dirty="0" smtClean="0">
              <a:latin typeface="Adobe Gothic Std B" pitchFamily="34" charset="-128"/>
              <a:ea typeface="Adobe Gothic Std B" pitchFamily="34" charset="-128"/>
            </a:endParaRPr>
          </a:p>
          <a:p>
            <a:pPr algn="just">
              <a:buFont typeface="Arial" pitchFamily="34" charset="0"/>
              <a:buChar char="•"/>
            </a:pPr>
            <a:r>
              <a:rPr lang="en-IN" dirty="0" smtClean="0">
                <a:latin typeface="Adobe Gothic Std B" pitchFamily="34" charset="-128"/>
                <a:ea typeface="Adobe Gothic Std B" pitchFamily="34" charset="-128"/>
              </a:rPr>
              <a:t> Java applications are typically </a:t>
            </a:r>
            <a:r>
              <a:rPr lang="en-IN" dirty="0" smtClean="0">
                <a:latin typeface="Adobe Gothic Std B" pitchFamily="34" charset="-128"/>
                <a:ea typeface="Adobe Gothic Std B" pitchFamily="34" charset="-128"/>
                <a:hlinkClick r:id="rId12" tooltip="Compiler"/>
              </a:rPr>
              <a:t>compiled</a:t>
            </a:r>
            <a:r>
              <a:rPr lang="en-IN" dirty="0" smtClean="0">
                <a:latin typeface="Adobe Gothic Std B" pitchFamily="34" charset="-128"/>
                <a:ea typeface="Adobe Gothic Std B" pitchFamily="34" charset="-128"/>
              </a:rPr>
              <a:t> to </a:t>
            </a:r>
            <a:r>
              <a:rPr lang="en-IN" dirty="0" err="1" smtClean="0">
                <a:latin typeface="Adobe Gothic Std B" pitchFamily="34" charset="-128"/>
                <a:ea typeface="Adobe Gothic Std B" pitchFamily="34" charset="-128"/>
                <a:hlinkClick r:id="rId13" tooltip="Java bytecode"/>
              </a:rPr>
              <a:t>bytecode</a:t>
            </a:r>
            <a:r>
              <a:rPr lang="en-IN" dirty="0" smtClean="0">
                <a:latin typeface="Adobe Gothic Std B" pitchFamily="34" charset="-128"/>
                <a:ea typeface="Adobe Gothic Std B" pitchFamily="34" charset="-128"/>
              </a:rPr>
              <a:t> (</a:t>
            </a:r>
            <a:r>
              <a:rPr lang="en-IN" dirty="0" smtClean="0">
                <a:latin typeface="Adobe Gothic Std B" pitchFamily="34" charset="-128"/>
                <a:ea typeface="Adobe Gothic Std B" pitchFamily="34" charset="-128"/>
                <a:hlinkClick r:id="rId14" tooltip="Class (file format)"/>
              </a:rPr>
              <a:t>class file</a:t>
            </a:r>
            <a:r>
              <a:rPr lang="en-IN" dirty="0" smtClean="0">
                <a:latin typeface="Adobe Gothic Std B" pitchFamily="34" charset="-128"/>
                <a:ea typeface="Adobe Gothic Std B" pitchFamily="34" charset="-128"/>
              </a:rPr>
              <a:t>) that can run on any </a:t>
            </a:r>
            <a:r>
              <a:rPr lang="en-IN" dirty="0" smtClean="0">
                <a:latin typeface="Adobe Gothic Std B" pitchFamily="34" charset="-128"/>
                <a:ea typeface="Adobe Gothic Std B" pitchFamily="34" charset="-128"/>
                <a:hlinkClick r:id="rId15" tooltip="Java virtual machine"/>
              </a:rPr>
              <a:t>Java virtual machine</a:t>
            </a:r>
            <a:r>
              <a:rPr lang="en-IN" dirty="0" smtClean="0">
                <a:latin typeface="Adobe Gothic Std B" pitchFamily="34" charset="-128"/>
                <a:ea typeface="Adobe Gothic Std B" pitchFamily="34" charset="-128"/>
              </a:rPr>
              <a:t> </a:t>
            </a:r>
            <a:r>
              <a:rPr lang="en-IN" sz="2000" b="1" dirty="0" smtClean="0">
                <a:latin typeface="Adobe Gothic Std B" pitchFamily="34" charset="-128"/>
                <a:ea typeface="Adobe Gothic Std B" pitchFamily="34" charset="-128"/>
              </a:rPr>
              <a:t>(JVM) </a:t>
            </a:r>
            <a:r>
              <a:rPr lang="en-IN" dirty="0" smtClean="0">
                <a:latin typeface="Adobe Gothic Std B" pitchFamily="34" charset="-128"/>
                <a:ea typeface="Adobe Gothic Std B" pitchFamily="34" charset="-128"/>
              </a:rPr>
              <a:t>regardless of </a:t>
            </a:r>
            <a:r>
              <a:rPr lang="en-IN" dirty="0" smtClean="0">
                <a:latin typeface="Adobe Gothic Std B" pitchFamily="34" charset="-128"/>
                <a:ea typeface="Adobe Gothic Std B" pitchFamily="34" charset="-128"/>
                <a:hlinkClick r:id="rId16" tooltip="Computer architecture"/>
              </a:rPr>
              <a:t>computer architecture</a:t>
            </a:r>
            <a:r>
              <a:rPr lang="en-IN" dirty="0" smtClean="0">
                <a:latin typeface="Adobe Gothic Std B" pitchFamily="34" charset="-128"/>
                <a:ea typeface="Adobe Gothic Std B" pitchFamily="34" charset="-128"/>
              </a:rPr>
              <a:t>.</a:t>
            </a:r>
          </a:p>
          <a:p>
            <a:pPr algn="just">
              <a:buFont typeface="Arial" pitchFamily="34" charset="0"/>
              <a:buChar char="•"/>
            </a:pPr>
            <a:endParaRPr lang="en-IN" b="1" dirty="0">
              <a:latin typeface="Adobe Gothic Std B" pitchFamily="34" charset="-128"/>
              <a:ea typeface="Adobe Gothic Std B" pitchFamily="34" charset="-128"/>
            </a:endParaRPr>
          </a:p>
        </p:txBody>
      </p:sp>
      <p:sp>
        <p:nvSpPr>
          <p:cNvPr id="6" name="Rectangle 5"/>
          <p:cNvSpPr/>
          <p:nvPr/>
        </p:nvSpPr>
        <p:spPr>
          <a:xfrm>
            <a:off x="683568" y="188640"/>
            <a:ext cx="7488832" cy="923330"/>
          </a:xfrm>
          <a:prstGeom prst="rect">
            <a:avLst/>
          </a:prstGeom>
          <a:noFill/>
        </p:spPr>
        <p:txBody>
          <a:bodyPr wrap="square" lIns="91440" tIns="45720" rIns="91440" bIns="45720">
            <a:spAutoFit/>
          </a:bodyPr>
          <a:lstStyle/>
          <a:p>
            <a:pPr algn="ctr"/>
            <a:r>
              <a:rPr lang="en-US"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INTRODUCTION TO JAVA</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154" name="Picture 2" descr="http://i299.photobucket.com/albums/mm288/larryo340/Funny%20gifs/animation.gif"/>
          <p:cNvPicPr>
            <a:picLocks noChangeAspect="1" noChangeArrowheads="1" noCrop="1"/>
          </p:cNvPicPr>
          <p:nvPr/>
        </p:nvPicPr>
        <p:blipFill>
          <a:blip r:embed="rId2" cstate="print"/>
          <a:srcRect/>
          <a:stretch>
            <a:fillRect/>
          </a:stretch>
        </p:blipFill>
        <p:spPr bwMode="auto">
          <a:xfrm>
            <a:off x="1979712" y="1916832"/>
            <a:ext cx="5256584" cy="2652628"/>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descr="http://dvd-ppt-slideshow.com/images/ppt-background/background-38.jpg"/>
          <p:cNvPicPr>
            <a:picLocks noChangeAspect="1" noChangeArrowheads="1"/>
          </p:cNvPicPr>
          <p:nvPr/>
        </p:nvPicPr>
        <p:blipFill>
          <a:blip r:embed="rId2" cstate="print"/>
          <a:srcRect/>
          <a:stretch>
            <a:fillRect/>
          </a:stretch>
        </p:blipFill>
        <p:spPr bwMode="auto">
          <a:xfrm>
            <a:off x="0" y="14305"/>
            <a:ext cx="9144000" cy="6843695"/>
          </a:xfrm>
          <a:prstGeom prst="rect">
            <a:avLst/>
          </a:prstGeom>
          <a:noFill/>
        </p:spPr>
      </p:pic>
      <p:pic>
        <p:nvPicPr>
          <p:cNvPr id="3" name="Picture 6" descr="http://www.ducksters.com/graphics/duck_history1.png"/>
          <p:cNvPicPr>
            <a:picLocks noChangeAspect="1" noChangeArrowheads="1"/>
          </p:cNvPicPr>
          <p:nvPr/>
        </p:nvPicPr>
        <p:blipFill>
          <a:blip r:embed="rId3" cstate="print"/>
          <a:srcRect/>
          <a:stretch>
            <a:fillRect/>
          </a:stretch>
        </p:blipFill>
        <p:spPr bwMode="auto">
          <a:xfrm>
            <a:off x="683568" y="404664"/>
            <a:ext cx="1872208" cy="1512168"/>
          </a:xfrm>
          <a:prstGeom prst="rect">
            <a:avLst/>
          </a:prstGeom>
          <a:noFill/>
        </p:spPr>
      </p:pic>
      <p:sp>
        <p:nvSpPr>
          <p:cNvPr id="4" name="Rectangle 3"/>
          <p:cNvSpPr/>
          <p:nvPr/>
        </p:nvSpPr>
        <p:spPr>
          <a:xfrm>
            <a:off x="2915816" y="692696"/>
            <a:ext cx="2088232"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dobe Heiti Std R" pitchFamily="34" charset="-128"/>
                <a:ea typeface="Adobe Heiti Std R" pitchFamily="34" charset="-128"/>
              </a:rPr>
              <a:t>of</a:t>
            </a:r>
            <a:endPar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dobe Heiti Std R" pitchFamily="34" charset="-128"/>
              <a:ea typeface="Adobe Heiti Std R" pitchFamily="34" charset="-128"/>
            </a:endParaRPr>
          </a:p>
        </p:txBody>
      </p:sp>
      <p:pic>
        <p:nvPicPr>
          <p:cNvPr id="5" name="Picture 2" descr="http://www.marandcustomsolutions.com/images/powered/java_animated.gif"/>
          <p:cNvPicPr>
            <a:picLocks noChangeAspect="1" noChangeArrowheads="1" noCrop="1"/>
          </p:cNvPicPr>
          <p:nvPr/>
        </p:nvPicPr>
        <p:blipFill>
          <a:blip r:embed="rId4" cstate="print"/>
          <a:srcRect/>
          <a:stretch>
            <a:fillRect/>
          </a:stretch>
        </p:blipFill>
        <p:spPr bwMode="auto">
          <a:xfrm>
            <a:off x="5364088" y="404664"/>
            <a:ext cx="1841720" cy="1584176"/>
          </a:xfrm>
          <a:prstGeom prst="rect">
            <a:avLst/>
          </a:prstGeom>
          <a:noFill/>
        </p:spPr>
      </p:pic>
      <p:pic>
        <p:nvPicPr>
          <p:cNvPr id="6" name="Picture 10" descr="http://blog.toubiweb.com/wp-content/uploads/2013/04/java.gif"/>
          <p:cNvPicPr>
            <a:picLocks noChangeAspect="1" noChangeArrowheads="1"/>
          </p:cNvPicPr>
          <p:nvPr/>
        </p:nvPicPr>
        <p:blipFill>
          <a:blip r:embed="rId5" cstate="print"/>
          <a:srcRect/>
          <a:stretch>
            <a:fillRect/>
          </a:stretch>
        </p:blipFill>
        <p:spPr bwMode="auto">
          <a:xfrm>
            <a:off x="899592" y="2636912"/>
            <a:ext cx="1368152" cy="1324019"/>
          </a:xfrm>
          <a:prstGeom prst="rect">
            <a:avLst/>
          </a:prstGeom>
          <a:noFill/>
        </p:spPr>
      </p:pic>
      <p:sp>
        <p:nvSpPr>
          <p:cNvPr id="7" name="Rectangle 6"/>
          <p:cNvSpPr/>
          <p:nvPr/>
        </p:nvSpPr>
        <p:spPr>
          <a:xfrm>
            <a:off x="827584" y="4077072"/>
            <a:ext cx="1656184" cy="830997"/>
          </a:xfrm>
          <a:prstGeom prst="rect">
            <a:avLst/>
          </a:prstGeom>
          <a:noFill/>
        </p:spPr>
        <p:txBody>
          <a:bodyPr wrap="square" lIns="91440" tIns="45720" rIns="91440" bIns="45720">
            <a:spAutoFit/>
          </a:bodyPr>
          <a:lstStyle/>
          <a:p>
            <a:pPr algn="ctr"/>
            <a:r>
              <a:rPr lang="en-US" sz="2400" b="1" dirty="0" smtClean="0">
                <a:ln w="10541" cmpd="sng">
                  <a:solidFill>
                    <a:srgbClr val="7D7D7D">
                      <a:tint val="100000"/>
                      <a:shade val="100000"/>
                      <a:satMod val="110000"/>
                    </a:srgbClr>
                  </a:solidFill>
                  <a:prstDash val="solid"/>
                </a:ln>
              </a:rPr>
              <a:t>DUKE,JAVA MASCOT</a:t>
            </a:r>
            <a:endParaRPr lang="en-US" sz="2400" b="1" cap="none" spc="0" dirty="0">
              <a:ln w="10541" cmpd="sng">
                <a:solidFill>
                  <a:srgbClr val="7D7D7D">
                    <a:tint val="100000"/>
                    <a:shade val="100000"/>
                    <a:satMod val="110000"/>
                  </a:srgbClr>
                </a:solidFill>
                <a:prstDash val="solid"/>
              </a:ln>
              <a:effectLst/>
            </a:endParaRPr>
          </a:p>
        </p:txBody>
      </p:sp>
      <p:sp>
        <p:nvSpPr>
          <p:cNvPr id="8" name="TextBox 7"/>
          <p:cNvSpPr txBox="1"/>
          <p:nvPr/>
        </p:nvSpPr>
        <p:spPr>
          <a:xfrm>
            <a:off x="3275856" y="1916832"/>
            <a:ext cx="5184576" cy="4678204"/>
          </a:xfrm>
          <a:prstGeom prst="rect">
            <a:avLst/>
          </a:prstGeom>
          <a:noFill/>
        </p:spPr>
        <p:txBody>
          <a:bodyPr wrap="square" rtlCol="0">
            <a:spAutoFit/>
          </a:bodyPr>
          <a:lstStyle/>
          <a:p>
            <a:pPr>
              <a:buFont typeface="Arial" pitchFamily="34" charset="0"/>
              <a:buChar char="•"/>
            </a:pPr>
            <a:r>
              <a:rPr lang="en-IN" sz="2000" b="1" dirty="0" smtClean="0">
                <a:solidFill>
                  <a:schemeClr val="accent6">
                    <a:lumMod val="75000"/>
                  </a:schemeClr>
                </a:solidFill>
              </a:rPr>
              <a:t>In 1991, Sun Microsystems was attempting to develop a new technology for programming next generation smart appliances.</a:t>
            </a:r>
          </a:p>
          <a:p>
            <a:pPr>
              <a:buFont typeface="Arial" pitchFamily="34" charset="0"/>
              <a:buChar char="•"/>
            </a:pPr>
            <a:endParaRPr lang="en-IN" sz="2000" b="1" dirty="0" smtClean="0">
              <a:solidFill>
                <a:schemeClr val="accent6">
                  <a:lumMod val="75000"/>
                </a:schemeClr>
              </a:solidFill>
            </a:endParaRPr>
          </a:p>
          <a:p>
            <a:pPr>
              <a:buFont typeface="Arial" pitchFamily="34" charset="0"/>
              <a:buChar char="•"/>
            </a:pPr>
            <a:r>
              <a:rPr lang="en-IN" sz="2000" b="1" dirty="0" smtClean="0">
                <a:solidFill>
                  <a:schemeClr val="accent6">
                    <a:lumMod val="75000"/>
                  </a:schemeClr>
                </a:solidFill>
              </a:rPr>
              <a:t>The original plan was for the Star7 operating system to be developed in C++ but rejected the idea for several reasons.</a:t>
            </a:r>
          </a:p>
          <a:p>
            <a:pPr>
              <a:buFont typeface="Arial" pitchFamily="34" charset="0"/>
              <a:buChar char="•"/>
            </a:pPr>
            <a:endParaRPr lang="en-IN" sz="2000" b="1" dirty="0" smtClean="0">
              <a:solidFill>
                <a:schemeClr val="accent6">
                  <a:lumMod val="75000"/>
                </a:schemeClr>
              </a:solidFill>
            </a:endParaRPr>
          </a:p>
          <a:p>
            <a:pPr>
              <a:buFont typeface="Arial" pitchFamily="34" charset="0"/>
              <a:buChar char="•"/>
            </a:pPr>
            <a:r>
              <a:rPr lang="en-IN" sz="2000" b="1" dirty="0" smtClean="0">
                <a:solidFill>
                  <a:schemeClr val="accent6">
                    <a:lumMod val="75000"/>
                  </a:schemeClr>
                </a:solidFill>
              </a:rPr>
              <a:t> As a result we have new language that was better for the purposes of the Green project than C++ developed by Gosling.</a:t>
            </a:r>
          </a:p>
          <a:p>
            <a:pPr>
              <a:buFont typeface="Arial" pitchFamily="34" charset="0"/>
              <a:buChar char="•"/>
            </a:pPr>
            <a:endParaRPr lang="en-IN" sz="2000" b="1" dirty="0" smtClean="0">
              <a:solidFill>
                <a:schemeClr val="accent6">
                  <a:lumMod val="75000"/>
                </a:schemeClr>
              </a:solidFill>
            </a:endParaRPr>
          </a:p>
          <a:p>
            <a:pPr>
              <a:buFont typeface="Arial" pitchFamily="34" charset="0"/>
              <a:buChar char="•"/>
            </a:pPr>
            <a:r>
              <a:rPr lang="en-IN" sz="2000" b="1" dirty="0" smtClean="0">
                <a:solidFill>
                  <a:schemeClr val="accent6">
                    <a:lumMod val="75000"/>
                  </a:schemeClr>
                </a:solidFill>
              </a:rPr>
              <a:t> He called the language Oak in </a:t>
            </a:r>
            <a:r>
              <a:rPr lang="en-IN" sz="2000" b="1" dirty="0" err="1" smtClean="0">
                <a:solidFill>
                  <a:schemeClr val="accent6">
                    <a:lumMod val="75000"/>
                  </a:schemeClr>
                </a:solidFill>
              </a:rPr>
              <a:t>honor</a:t>
            </a:r>
            <a:r>
              <a:rPr lang="en-IN" sz="2000" b="1" dirty="0" smtClean="0">
                <a:solidFill>
                  <a:schemeClr val="accent6">
                    <a:lumMod val="75000"/>
                  </a:schemeClr>
                </a:solidFill>
              </a:rPr>
              <a:t> of a tree that could be seen from his office window.</a:t>
            </a:r>
          </a:p>
          <a:p>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static.ibnlive.in.com/ibnlive/pix/sitepix/03_2011/james-gosling-300311.jpg"/>
          <p:cNvPicPr>
            <a:picLocks noChangeAspect="1" noChangeArrowheads="1"/>
          </p:cNvPicPr>
          <p:nvPr/>
        </p:nvPicPr>
        <p:blipFill>
          <a:blip r:embed="rId2" cstate="print"/>
          <a:srcRect/>
          <a:stretch>
            <a:fillRect/>
          </a:stretch>
        </p:blipFill>
        <p:spPr bwMode="auto">
          <a:xfrm>
            <a:off x="0" y="0"/>
            <a:ext cx="9139942" cy="6858000"/>
          </a:xfrm>
          <a:prstGeom prst="rect">
            <a:avLst/>
          </a:prstGeom>
          <a:noFill/>
        </p:spPr>
      </p:pic>
      <p:sp>
        <p:nvSpPr>
          <p:cNvPr id="3" name="TextBox 2"/>
          <p:cNvSpPr txBox="1"/>
          <p:nvPr/>
        </p:nvSpPr>
        <p:spPr>
          <a:xfrm>
            <a:off x="251520" y="333137"/>
            <a:ext cx="8892480" cy="6524863"/>
          </a:xfrm>
          <a:prstGeom prst="rect">
            <a:avLst/>
          </a:prstGeom>
          <a:noFill/>
        </p:spPr>
        <p:txBody>
          <a:bodyPr wrap="square" rtlCol="0">
            <a:spAutoFit/>
          </a:bodyPr>
          <a:lstStyle/>
          <a:p>
            <a:pPr>
              <a:buFont typeface="Arial" pitchFamily="34" charset="0"/>
              <a:buChar char="•"/>
            </a:pPr>
            <a:r>
              <a:rPr lang="en-IN" sz="2000" b="1" dirty="0" smtClean="0">
                <a:solidFill>
                  <a:schemeClr val="bg1"/>
                </a:solidFill>
              </a:rPr>
              <a:t>James Gosling was part of Green, an isolated research project at Sun that was studying how to put computers into everyday household items like thoughtful toasters, sagacious Salad Shooters and lucid lamps. The group also wanted these devices to communicate with each other.</a:t>
            </a:r>
          </a:p>
          <a:p>
            <a:endParaRPr lang="en-IN" sz="2000" b="1" dirty="0" smtClean="0">
              <a:solidFill>
                <a:schemeClr val="bg1"/>
              </a:solidFill>
            </a:endParaRPr>
          </a:p>
          <a:p>
            <a:pPr>
              <a:buFont typeface="Arial" pitchFamily="34" charset="0"/>
              <a:buChar char="•"/>
            </a:pPr>
            <a:r>
              <a:rPr lang="en-IN" sz="2000" b="1" dirty="0" smtClean="0">
                <a:solidFill>
                  <a:schemeClr val="bg1"/>
                </a:solidFill>
              </a:rPr>
              <a:t> So The Greens built a prototype device called Star7. This gadget was a handheld remote control operated by touching animated objects on the screen. The universe featured Duke-immortalized later as Java's mascot.</a:t>
            </a:r>
          </a:p>
          <a:p>
            <a:endParaRPr lang="en-IN" sz="2000" b="1" dirty="0" smtClean="0">
              <a:solidFill>
                <a:schemeClr val="bg1"/>
              </a:solidFill>
            </a:endParaRPr>
          </a:p>
          <a:p>
            <a:pPr>
              <a:buFont typeface="Arial" pitchFamily="34" charset="0"/>
              <a:buChar char="•"/>
            </a:pPr>
            <a:r>
              <a:rPr lang="en-IN" sz="2000" b="1" dirty="0" smtClean="0">
                <a:solidFill>
                  <a:schemeClr val="bg1"/>
                </a:solidFill>
              </a:rPr>
              <a:t>Sun found that Oak could not be trademarked because of a product already using the name.</a:t>
            </a:r>
          </a:p>
          <a:p>
            <a:endParaRPr lang="en-IN" sz="2000" b="1" dirty="0" smtClean="0">
              <a:solidFill>
                <a:schemeClr val="bg1"/>
              </a:solidFill>
            </a:endParaRPr>
          </a:p>
          <a:p>
            <a:pPr>
              <a:buFont typeface="Arial" pitchFamily="34" charset="0"/>
              <a:buChar char="•"/>
            </a:pPr>
            <a:r>
              <a:rPr lang="en-IN" sz="2000" b="1" dirty="0" smtClean="0">
                <a:solidFill>
                  <a:schemeClr val="bg1"/>
                </a:solidFill>
              </a:rPr>
              <a:t>After sessions in January 1995, The meeting, arranged by Kim </a:t>
            </a:r>
            <a:r>
              <a:rPr lang="en-IN" sz="2000" b="1" dirty="0" err="1" smtClean="0">
                <a:solidFill>
                  <a:schemeClr val="bg1"/>
                </a:solidFill>
              </a:rPr>
              <a:t>Polese</a:t>
            </a:r>
            <a:r>
              <a:rPr lang="en-IN" sz="2000" b="1" dirty="0" smtClean="0">
                <a:solidFill>
                  <a:schemeClr val="bg1"/>
                </a:solidFill>
              </a:rPr>
              <a:t> (marketing person) where about a dozen people got together to brainstorm with James Gosling, a vice president and fellow of Sun, and the author of Oak, the final suggest names were  Silk, DNA, Ruby, WRL and Java by the team in meeting But the other names could not trademark.</a:t>
            </a:r>
          </a:p>
          <a:p>
            <a:endParaRPr lang="en-IN" sz="2000" b="1" dirty="0" smtClean="0">
              <a:solidFill>
                <a:schemeClr val="bg1"/>
              </a:solidFill>
            </a:endParaRPr>
          </a:p>
          <a:p>
            <a:pPr>
              <a:buFont typeface="Arial" pitchFamily="34" charset="0"/>
              <a:buChar char="•"/>
            </a:pPr>
            <a:r>
              <a:rPr lang="en-IN" sz="2000" b="1" dirty="0" smtClean="0">
                <a:solidFill>
                  <a:schemeClr val="bg1"/>
                </a:solidFill>
              </a:rPr>
              <a:t> So finally JAVA was the name chosen because it sounded the coolest and decided to go ahead with it and name was first suggested by Chris </a:t>
            </a:r>
            <a:r>
              <a:rPr lang="en-IN" sz="2000" b="1" dirty="0" err="1" smtClean="0">
                <a:solidFill>
                  <a:schemeClr val="bg1"/>
                </a:solidFill>
              </a:rPr>
              <a:t>Warth</a:t>
            </a:r>
            <a:r>
              <a:rPr lang="en-IN" sz="2000" b="1" dirty="0" smtClean="0">
                <a:solidFill>
                  <a:schemeClr val="bg1"/>
                </a:solidFill>
              </a:rPr>
              <a:t>.</a:t>
            </a:r>
          </a:p>
          <a:p>
            <a:r>
              <a:rPr lang="en-IN" b="1" dirty="0" smtClean="0"/>
              <a:t>-</a:t>
            </a:r>
            <a:endParaRPr lang="en-IN" b="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dirkriehle.com/wp-content/uploads/2011/06/Screenshot03.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content.mycutegraphics.com/graphics/book/tall-stack-of-books.png"/>
          <p:cNvPicPr>
            <a:picLocks noChangeAspect="1" noChangeArrowheads="1"/>
          </p:cNvPicPr>
          <p:nvPr/>
        </p:nvPicPr>
        <p:blipFill>
          <a:blip r:embed="rId2" cstate="print"/>
          <a:srcRect/>
          <a:stretch>
            <a:fillRect/>
          </a:stretch>
        </p:blipFill>
        <p:spPr bwMode="auto">
          <a:xfrm>
            <a:off x="1691680" y="1484784"/>
            <a:ext cx="4968552" cy="3634207"/>
          </a:xfrm>
          <a:prstGeom prst="rect">
            <a:avLst/>
          </a:prstGeom>
          <a:noFill/>
        </p:spPr>
      </p:pic>
      <p:pic>
        <p:nvPicPr>
          <p:cNvPr id="6" name="Picture 2" descr="http://content.mycutegraphics.com/graphics/book/tall-stack-of-books.png"/>
          <p:cNvPicPr>
            <a:picLocks noChangeAspect="1" noChangeArrowheads="1"/>
          </p:cNvPicPr>
          <p:nvPr/>
        </p:nvPicPr>
        <p:blipFill>
          <a:blip r:embed="rId2" cstate="print"/>
          <a:srcRect t="10825" r="2589" b="45139"/>
          <a:stretch>
            <a:fillRect/>
          </a:stretch>
        </p:blipFill>
        <p:spPr bwMode="auto">
          <a:xfrm>
            <a:off x="1835696" y="5085184"/>
            <a:ext cx="4896544" cy="1325435"/>
          </a:xfrm>
          <a:prstGeom prst="rect">
            <a:avLst/>
          </a:prstGeom>
          <a:noFill/>
        </p:spPr>
      </p:pic>
      <p:sp>
        <p:nvSpPr>
          <p:cNvPr id="7" name="Rectangle 6"/>
          <p:cNvSpPr/>
          <p:nvPr/>
        </p:nvSpPr>
        <p:spPr>
          <a:xfrm>
            <a:off x="1547664" y="260648"/>
            <a:ext cx="5279009"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MV Boli" pitchFamily="2" charset="0"/>
                <a:cs typeface="MV Boli" pitchFamily="2" charset="0"/>
              </a:rPr>
              <a:t>Versions of java</a:t>
            </a:r>
            <a:endParaRPr 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MV Boli" pitchFamily="2" charset="0"/>
              <a:cs typeface="MV Boli" pitchFamily="2" charset="0"/>
            </a:endParaRPr>
          </a:p>
        </p:txBody>
      </p:sp>
      <p:sp>
        <p:nvSpPr>
          <p:cNvPr id="9" name="Rectangle 8"/>
          <p:cNvSpPr/>
          <p:nvPr/>
        </p:nvSpPr>
        <p:spPr>
          <a:xfrm>
            <a:off x="2843808" y="6021288"/>
            <a:ext cx="2649636" cy="369332"/>
          </a:xfrm>
          <a:prstGeom prst="rect">
            <a:avLst/>
          </a:prstGeom>
        </p:spPr>
        <p:txBody>
          <a:bodyPr wrap="none">
            <a:spAutoFit/>
          </a:bodyPr>
          <a:lstStyle/>
          <a:p>
            <a:r>
              <a:rPr lang="en-IN" dirty="0" smtClean="0"/>
              <a:t>JDK 1.0 (January 21, 1996)</a:t>
            </a:r>
            <a:endParaRPr lang="en-IN" dirty="0"/>
          </a:p>
        </p:txBody>
      </p:sp>
      <p:sp>
        <p:nvSpPr>
          <p:cNvPr id="10" name="Rectangle 9"/>
          <p:cNvSpPr/>
          <p:nvPr/>
        </p:nvSpPr>
        <p:spPr>
          <a:xfrm>
            <a:off x="2915816" y="5589240"/>
            <a:ext cx="2763257" cy="369332"/>
          </a:xfrm>
          <a:prstGeom prst="rect">
            <a:avLst/>
          </a:prstGeom>
        </p:spPr>
        <p:txBody>
          <a:bodyPr wrap="none">
            <a:spAutoFit/>
          </a:bodyPr>
          <a:lstStyle/>
          <a:p>
            <a:r>
              <a:rPr lang="en-IN" dirty="0" smtClean="0"/>
              <a:t>JDK 1.1 (February 19, 1997)</a:t>
            </a:r>
            <a:endParaRPr lang="en-IN" dirty="0"/>
          </a:p>
        </p:txBody>
      </p:sp>
      <p:sp>
        <p:nvSpPr>
          <p:cNvPr id="11" name="Rectangle 10"/>
          <p:cNvSpPr/>
          <p:nvPr/>
        </p:nvSpPr>
        <p:spPr>
          <a:xfrm>
            <a:off x="2987824" y="5157192"/>
            <a:ext cx="2853666" cy="369332"/>
          </a:xfrm>
          <a:prstGeom prst="rect">
            <a:avLst/>
          </a:prstGeom>
        </p:spPr>
        <p:txBody>
          <a:bodyPr wrap="none">
            <a:spAutoFit/>
          </a:bodyPr>
          <a:lstStyle/>
          <a:p>
            <a:r>
              <a:rPr lang="da-DK" dirty="0" smtClean="0"/>
              <a:t>J2SE 1.2 (December 8, 1998)</a:t>
            </a:r>
            <a:endParaRPr lang="da-DK" dirty="0"/>
          </a:p>
        </p:txBody>
      </p:sp>
      <p:sp>
        <p:nvSpPr>
          <p:cNvPr id="12" name="Rectangle 11"/>
          <p:cNvSpPr/>
          <p:nvPr/>
        </p:nvSpPr>
        <p:spPr>
          <a:xfrm>
            <a:off x="2915816" y="4653136"/>
            <a:ext cx="2288319" cy="369332"/>
          </a:xfrm>
          <a:prstGeom prst="rect">
            <a:avLst/>
          </a:prstGeom>
        </p:spPr>
        <p:txBody>
          <a:bodyPr wrap="none">
            <a:spAutoFit/>
          </a:bodyPr>
          <a:lstStyle/>
          <a:p>
            <a:r>
              <a:rPr lang="en-IN" dirty="0" smtClean="0"/>
              <a:t>J2SE 1.3 (May 8, 2000)</a:t>
            </a:r>
            <a:endParaRPr lang="en-IN" dirty="0"/>
          </a:p>
        </p:txBody>
      </p:sp>
      <p:sp>
        <p:nvSpPr>
          <p:cNvPr id="13" name="Rectangle 12"/>
          <p:cNvSpPr/>
          <p:nvPr/>
        </p:nvSpPr>
        <p:spPr>
          <a:xfrm>
            <a:off x="2987824" y="4149080"/>
            <a:ext cx="2647841" cy="369332"/>
          </a:xfrm>
          <a:prstGeom prst="rect">
            <a:avLst/>
          </a:prstGeom>
        </p:spPr>
        <p:txBody>
          <a:bodyPr wrap="none">
            <a:spAutoFit/>
          </a:bodyPr>
          <a:lstStyle/>
          <a:p>
            <a:r>
              <a:rPr lang="en-IN" dirty="0" smtClean="0"/>
              <a:t>J2SE 1.4 (February 6, 2002</a:t>
            </a:r>
            <a:endParaRPr lang="en-IN" dirty="0"/>
          </a:p>
        </p:txBody>
      </p:sp>
      <p:sp>
        <p:nvSpPr>
          <p:cNvPr id="14" name="Rectangle 13"/>
          <p:cNvSpPr/>
          <p:nvPr/>
        </p:nvSpPr>
        <p:spPr>
          <a:xfrm>
            <a:off x="2627784" y="3645024"/>
            <a:ext cx="4572000" cy="923330"/>
          </a:xfrm>
          <a:prstGeom prst="rect">
            <a:avLst/>
          </a:prstGeom>
        </p:spPr>
        <p:txBody>
          <a:bodyPr wrap="square">
            <a:spAutoFit/>
          </a:bodyPr>
          <a:lstStyle/>
          <a:p>
            <a:r>
              <a:rPr lang="en-IN" dirty="0" smtClean="0"/>
              <a:t>J2SE 5.0 (September 30, 2004)</a:t>
            </a:r>
          </a:p>
          <a:p>
            <a:r>
              <a:rPr lang="en-IN" dirty="0" smtClean="0"/>
              <a:t/>
            </a:r>
            <a:br>
              <a:rPr lang="en-IN" dirty="0" smtClean="0"/>
            </a:br>
            <a:endParaRPr lang="en-IN" dirty="0"/>
          </a:p>
        </p:txBody>
      </p:sp>
      <p:sp>
        <p:nvSpPr>
          <p:cNvPr id="15" name="Rectangle 14"/>
          <p:cNvSpPr/>
          <p:nvPr/>
        </p:nvSpPr>
        <p:spPr>
          <a:xfrm>
            <a:off x="2699792" y="3068960"/>
            <a:ext cx="3050002" cy="369332"/>
          </a:xfrm>
          <a:prstGeom prst="rect">
            <a:avLst/>
          </a:prstGeom>
        </p:spPr>
        <p:txBody>
          <a:bodyPr wrap="none">
            <a:spAutoFit/>
          </a:bodyPr>
          <a:lstStyle/>
          <a:p>
            <a:r>
              <a:rPr lang="pt-BR" dirty="0" smtClean="0"/>
              <a:t>Java SE 6 (December 11, 2006)</a:t>
            </a:r>
            <a:endParaRPr lang="pt-BR" dirty="0"/>
          </a:p>
        </p:txBody>
      </p:sp>
      <p:sp>
        <p:nvSpPr>
          <p:cNvPr id="16" name="Rectangle 15"/>
          <p:cNvSpPr/>
          <p:nvPr/>
        </p:nvSpPr>
        <p:spPr>
          <a:xfrm>
            <a:off x="2771800" y="2492896"/>
            <a:ext cx="2359107" cy="369332"/>
          </a:xfrm>
          <a:prstGeom prst="rect">
            <a:avLst/>
          </a:prstGeom>
        </p:spPr>
        <p:txBody>
          <a:bodyPr wrap="none">
            <a:spAutoFit/>
          </a:bodyPr>
          <a:lstStyle/>
          <a:p>
            <a:r>
              <a:rPr lang="en-IN" dirty="0" smtClean="0"/>
              <a:t>Java SE 7 (July 28, 2011</a:t>
            </a:r>
            <a:endParaRPr lang="en-IN" dirty="0"/>
          </a:p>
        </p:txBody>
      </p:sp>
      <p:sp>
        <p:nvSpPr>
          <p:cNvPr id="17" name="Rectangle 16"/>
          <p:cNvSpPr/>
          <p:nvPr/>
        </p:nvSpPr>
        <p:spPr>
          <a:xfrm>
            <a:off x="3059832" y="1988840"/>
            <a:ext cx="1882247" cy="369332"/>
          </a:xfrm>
          <a:prstGeom prst="rect">
            <a:avLst/>
          </a:prstGeom>
        </p:spPr>
        <p:txBody>
          <a:bodyPr wrap="none">
            <a:spAutoFit/>
          </a:bodyPr>
          <a:lstStyle/>
          <a:p>
            <a:pPr algn="ctr"/>
            <a:r>
              <a:rPr lang="en-US"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MV Boli" pitchFamily="2" charset="0"/>
                <a:cs typeface="MV Boli" pitchFamily="2" charset="0"/>
              </a:rPr>
              <a:t>Versions of java</a:t>
            </a:r>
            <a:endPar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MV Boli" pitchFamily="2" charset="0"/>
              <a:cs typeface="MV Boli" pitchFamily="2"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Verv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4.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5.xml><?xml version="1.0" encoding="utf-8"?>
<a:theme xmlns:a="http://schemas.openxmlformats.org/drawingml/2006/main" name="Paper">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3909</TotalTime>
  <Words>1546</Words>
  <Application>Microsoft Office PowerPoint</Application>
  <PresentationFormat>On-screen Show (4:3)</PresentationFormat>
  <Paragraphs>243</Paragraphs>
  <Slides>50</Slides>
  <Notes>1</Notes>
  <HiddenSlides>0</HiddenSlides>
  <MMClips>0</MMClips>
  <ScaleCrop>false</ScaleCrop>
  <HeadingPairs>
    <vt:vector size="4" baseType="variant">
      <vt:variant>
        <vt:lpstr>Theme</vt:lpstr>
      </vt:variant>
      <vt:variant>
        <vt:i4>5</vt:i4>
      </vt:variant>
      <vt:variant>
        <vt:lpstr>Slide Titles</vt:lpstr>
      </vt:variant>
      <vt:variant>
        <vt:i4>50</vt:i4>
      </vt:variant>
    </vt:vector>
  </HeadingPairs>
  <TitlesOfParts>
    <vt:vector size="55" baseType="lpstr">
      <vt:lpstr>Metro</vt:lpstr>
      <vt:lpstr>Office Theme</vt:lpstr>
      <vt:lpstr>Verve</vt:lpstr>
      <vt:lpstr>Aspect</vt:lpstr>
      <vt:lpstr>Paper</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iknoor singh</dc:creator>
  <cp:lastModifiedBy>iknoor singh</cp:lastModifiedBy>
  <cp:revision>246</cp:revision>
  <dcterms:created xsi:type="dcterms:W3CDTF">2013-09-30T19:00:33Z</dcterms:created>
  <dcterms:modified xsi:type="dcterms:W3CDTF">2013-10-09T17:54:58Z</dcterms:modified>
</cp:coreProperties>
</file>